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61" r:id="rId5"/>
    <p:sldId id="259" r:id="rId6"/>
    <p:sldId id="266" r:id="rId7"/>
    <p:sldId id="265" r:id="rId8"/>
    <p:sldId id="281" r:id="rId9"/>
    <p:sldId id="282" r:id="rId10"/>
    <p:sldId id="283" r:id="rId11"/>
    <p:sldId id="284" r:id="rId12"/>
    <p:sldId id="285" r:id="rId13"/>
    <p:sldId id="286" r:id="rId14"/>
    <p:sldId id="287" r:id="rId15"/>
    <p:sldId id="274" r:id="rId16"/>
    <p:sldId id="270" r:id="rId17"/>
    <p:sldId id="271" r:id="rId18"/>
    <p:sldId id="272" r:id="rId19"/>
    <p:sldId id="273" r:id="rId20"/>
    <p:sldId id="288" r:id="rId21"/>
    <p:sldId id="289" r:id="rId22"/>
    <p:sldId id="275" r:id="rId23"/>
    <p:sldId id="276" r:id="rId24"/>
    <p:sldId id="290" r:id="rId25"/>
    <p:sldId id="277" r:id="rId26"/>
    <p:sldId id="278" r:id="rId27"/>
    <p:sldId id="279" r:id="rId28"/>
    <p:sldId id="291" r:id="rId29"/>
    <p:sldId id="292" r:id="rId30"/>
    <p:sldId id="293" r:id="rId31"/>
    <p:sldId id="294" r:id="rId32"/>
    <p:sldId id="295" r:id="rId33"/>
    <p:sldId id="296" r:id="rId34"/>
    <p:sldId id="297" r:id="rId35"/>
    <p:sldId id="298" r:id="rId36"/>
    <p:sldId id="299" r:id="rId37"/>
    <p:sldId id="300" r:id="rId38"/>
    <p:sldId id="301" r:id="rId39"/>
    <p:sldId id="302" r:id="rId40"/>
    <p:sldId id="260" r:id="rId41"/>
    <p:sldId id="303" r:id="rId42"/>
    <p:sldId id="304" r:id="rId43"/>
    <p:sldId id="305" r:id="rId44"/>
    <p:sldId id="306" r:id="rId45"/>
    <p:sldId id="307" r:id="rId46"/>
    <p:sldId id="308" r:id="rId47"/>
    <p:sldId id="309" r:id="rId48"/>
    <p:sldId id="310" r:id="rId49"/>
    <p:sldId id="311" r:id="rId50"/>
    <p:sldId id="312" r:id="rId51"/>
    <p:sldId id="313" r:id="rId52"/>
    <p:sldId id="314" r:id="rId53"/>
    <p:sldId id="262"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F0E"/>
    <a:srgbClr val="1F77B4"/>
    <a:srgbClr val="26456E"/>
    <a:srgbClr val="1F77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374" autoAdjust="0"/>
  </p:normalViewPr>
  <p:slideViewPr>
    <p:cSldViewPr snapToGrid="0">
      <p:cViewPr varScale="1">
        <p:scale>
          <a:sx n="69" d="100"/>
          <a:sy n="69" d="100"/>
        </p:scale>
        <p:origin x="780" y="78"/>
      </p:cViewPr>
      <p:guideLst/>
    </p:cSldViewPr>
  </p:slideViewPr>
  <p:outlineViewPr>
    <p:cViewPr>
      <p:scale>
        <a:sx n="33" d="100"/>
        <a:sy n="33" d="100"/>
      </p:scale>
      <p:origin x="0" y="-190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1C5F5C-1965-4484-97AF-A096009CD7D3}" type="doc">
      <dgm:prSet loTypeId="urn:microsoft.com/office/officeart/2005/8/layout/hProcess3" loCatId="process" qsTypeId="urn:microsoft.com/office/officeart/2005/8/quickstyle/simple1" qsCatId="simple" csTypeId="urn:microsoft.com/office/officeart/2005/8/colors/accent1_2" csCatId="accent1" phldr="1"/>
      <dgm:spPr/>
    </dgm:pt>
    <dgm:pt modelId="{0167EA99-2CE4-433F-BCC8-5FA99D1C493A}" type="pres">
      <dgm:prSet presAssocID="{C21C5F5C-1965-4484-97AF-A096009CD7D3}" presName="Name0" presStyleCnt="0">
        <dgm:presLayoutVars>
          <dgm:dir/>
          <dgm:animLvl val="lvl"/>
          <dgm:resizeHandles val="exact"/>
        </dgm:presLayoutVars>
      </dgm:prSet>
      <dgm:spPr/>
    </dgm:pt>
    <dgm:pt modelId="{D321CE96-19E8-4F8C-B681-94B3CEA551C9}" type="pres">
      <dgm:prSet presAssocID="{C21C5F5C-1965-4484-97AF-A096009CD7D3}" presName="dummy" presStyleCnt="0"/>
      <dgm:spPr/>
    </dgm:pt>
    <dgm:pt modelId="{330F826F-66EC-42A0-A0FB-DD346401DAC7}" type="pres">
      <dgm:prSet presAssocID="{C21C5F5C-1965-4484-97AF-A096009CD7D3}" presName="linH" presStyleCnt="0"/>
      <dgm:spPr/>
    </dgm:pt>
    <dgm:pt modelId="{6EB19E48-A67B-4EE9-A976-E5BD882FFD49}" type="pres">
      <dgm:prSet presAssocID="{C21C5F5C-1965-4484-97AF-A096009CD7D3}" presName="padding1" presStyleCnt="0"/>
      <dgm:spPr/>
    </dgm:pt>
    <dgm:pt modelId="{E0D231B2-9099-4613-B15B-AB4536ADAC00}" type="pres">
      <dgm:prSet presAssocID="{C21C5F5C-1965-4484-97AF-A096009CD7D3}" presName="padding2" presStyleCnt="0"/>
      <dgm:spPr/>
    </dgm:pt>
    <dgm:pt modelId="{39385EB9-7BB7-494D-A64C-97C7F13194D8}" type="pres">
      <dgm:prSet presAssocID="{C21C5F5C-1965-4484-97AF-A096009CD7D3}" presName="negArrow" presStyleCnt="0"/>
      <dgm:spPr/>
    </dgm:pt>
    <dgm:pt modelId="{D62871CC-30A2-4BD8-A787-4D4AE85994C9}" type="pres">
      <dgm:prSet presAssocID="{C21C5F5C-1965-4484-97AF-A096009CD7D3}" presName="backgroundArrow" presStyleLbl="node1" presStyleIdx="0" presStyleCnt="1"/>
      <dgm:spPr>
        <a:noFill/>
        <a:ln w="28575">
          <a:solidFill>
            <a:srgbClr val="FF7F0E"/>
          </a:solidFill>
        </a:ln>
      </dgm:spPr>
    </dgm:pt>
  </dgm:ptLst>
  <dgm:cxnLst>
    <dgm:cxn modelId="{24664717-4897-4188-B250-1CC718A3AE2E}" type="presOf" srcId="{C21C5F5C-1965-4484-97AF-A096009CD7D3}" destId="{0167EA99-2CE4-433F-BCC8-5FA99D1C493A}" srcOrd="0" destOrd="0" presId="urn:microsoft.com/office/officeart/2005/8/layout/hProcess3"/>
    <dgm:cxn modelId="{89BBDF68-0649-4059-B17C-F255973A6166}" type="presParOf" srcId="{0167EA99-2CE4-433F-BCC8-5FA99D1C493A}" destId="{D321CE96-19E8-4F8C-B681-94B3CEA551C9}" srcOrd="0" destOrd="0" presId="urn:microsoft.com/office/officeart/2005/8/layout/hProcess3"/>
    <dgm:cxn modelId="{EE23008A-EFDD-4B49-A7AB-C50B37BC7EA9}" type="presParOf" srcId="{0167EA99-2CE4-433F-BCC8-5FA99D1C493A}" destId="{330F826F-66EC-42A0-A0FB-DD346401DAC7}" srcOrd="1" destOrd="0" presId="urn:microsoft.com/office/officeart/2005/8/layout/hProcess3"/>
    <dgm:cxn modelId="{A39F8298-12CF-474E-82F1-59D6C971A621}" type="presParOf" srcId="{330F826F-66EC-42A0-A0FB-DD346401DAC7}" destId="{6EB19E48-A67B-4EE9-A976-E5BD882FFD49}" srcOrd="0" destOrd="0" presId="urn:microsoft.com/office/officeart/2005/8/layout/hProcess3"/>
    <dgm:cxn modelId="{C732C360-6539-4F72-BEC7-E2256A558B2E}" type="presParOf" srcId="{330F826F-66EC-42A0-A0FB-DD346401DAC7}" destId="{E0D231B2-9099-4613-B15B-AB4536ADAC00}" srcOrd="1" destOrd="0" presId="urn:microsoft.com/office/officeart/2005/8/layout/hProcess3"/>
    <dgm:cxn modelId="{737A79B7-439C-43B7-B31F-2A47FF50CEC1}" type="presParOf" srcId="{330F826F-66EC-42A0-A0FB-DD346401DAC7}" destId="{39385EB9-7BB7-494D-A64C-97C7F13194D8}" srcOrd="2" destOrd="0" presId="urn:microsoft.com/office/officeart/2005/8/layout/hProcess3"/>
    <dgm:cxn modelId="{9F9B37FC-154F-41AC-82A9-76957B2A2908}" type="presParOf" srcId="{330F826F-66EC-42A0-A0FB-DD346401DAC7}" destId="{D62871CC-30A2-4BD8-A787-4D4AE85994C9}" srcOrd="3" destOrd="0" presId="urn:microsoft.com/office/officeart/2005/8/layout/hProcess3"/>
  </dgm:cxnLst>
  <dgm:bg/>
  <dgm:whole>
    <a:ln w="19050"/>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2871CC-30A2-4BD8-A787-4D4AE85994C9}">
      <dsp:nvSpPr>
        <dsp:cNvPr id="0" name=""/>
        <dsp:cNvSpPr/>
      </dsp:nvSpPr>
      <dsp:spPr>
        <a:xfrm>
          <a:off x="0" y="4496"/>
          <a:ext cx="828290" cy="504000"/>
        </a:xfrm>
        <a:prstGeom prst="rightArrow">
          <a:avLst/>
        </a:prstGeom>
        <a:noFill/>
        <a:ln w="28575" cap="flat" cmpd="sng" algn="ctr">
          <a:solidFill>
            <a:srgbClr val="FF7F0E"/>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7BA39D8B-2EC9-4F4C-B913-1C9060E3E69A}" type="datetimeFigureOut">
              <a:rPr lang="en-IN" smtClean="0"/>
              <a:t>09-02-2019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CBFD23-C14C-420A-8469-E2C748DE68B5}" type="slidenum">
              <a:rPr lang="en-IN" smtClean="0"/>
              <a:t>‹#›</a:t>
            </a:fld>
            <a:endParaRPr lang="en-IN"/>
          </a:p>
        </p:txBody>
      </p:sp>
    </p:spTree>
    <p:extLst>
      <p:ext uri="{BB962C8B-B14F-4D97-AF65-F5344CB8AC3E}">
        <p14:creationId xmlns:p14="http://schemas.microsoft.com/office/powerpoint/2010/main" val="180727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BA39D8B-2EC9-4F4C-B913-1C9060E3E69A}" type="datetimeFigureOut">
              <a:rPr lang="en-IN" smtClean="0"/>
              <a:t>09-02-2019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CBFD23-C14C-420A-8469-E2C748DE68B5}" type="slidenum">
              <a:rPr lang="en-IN" smtClean="0"/>
              <a:t>‹#›</a:t>
            </a:fld>
            <a:endParaRPr lang="en-IN"/>
          </a:p>
        </p:txBody>
      </p:sp>
    </p:spTree>
    <p:extLst>
      <p:ext uri="{BB962C8B-B14F-4D97-AF65-F5344CB8AC3E}">
        <p14:creationId xmlns:p14="http://schemas.microsoft.com/office/powerpoint/2010/main" val="2150527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BA39D8B-2EC9-4F4C-B913-1C9060E3E69A}" type="datetimeFigureOut">
              <a:rPr lang="en-IN" smtClean="0"/>
              <a:t>09-02-2019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CBFD23-C14C-420A-8469-E2C748DE68B5}" type="slidenum">
              <a:rPr lang="en-IN" smtClean="0"/>
              <a:t>‹#›</a:t>
            </a:fld>
            <a:endParaRPr lang="en-IN"/>
          </a:p>
        </p:txBody>
      </p:sp>
    </p:spTree>
    <p:extLst>
      <p:ext uri="{BB962C8B-B14F-4D97-AF65-F5344CB8AC3E}">
        <p14:creationId xmlns:p14="http://schemas.microsoft.com/office/powerpoint/2010/main" val="2213501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BA39D8B-2EC9-4F4C-B913-1C9060E3E69A}" type="datetimeFigureOut">
              <a:rPr lang="en-IN" smtClean="0"/>
              <a:t>09-02-2019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CBFD23-C14C-420A-8469-E2C748DE68B5}" type="slidenum">
              <a:rPr lang="en-IN" smtClean="0"/>
              <a:t>‹#›</a:t>
            </a:fld>
            <a:endParaRPr lang="en-IN"/>
          </a:p>
        </p:txBody>
      </p:sp>
    </p:spTree>
    <p:extLst>
      <p:ext uri="{BB962C8B-B14F-4D97-AF65-F5344CB8AC3E}">
        <p14:creationId xmlns:p14="http://schemas.microsoft.com/office/powerpoint/2010/main" val="2411884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BA39D8B-2EC9-4F4C-B913-1C9060E3E69A}" type="datetimeFigureOut">
              <a:rPr lang="en-IN" smtClean="0"/>
              <a:t>09-02-2019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CBFD23-C14C-420A-8469-E2C748DE68B5}" type="slidenum">
              <a:rPr lang="en-IN" smtClean="0"/>
              <a:t>‹#›</a:t>
            </a:fld>
            <a:endParaRPr lang="en-IN"/>
          </a:p>
        </p:txBody>
      </p:sp>
    </p:spTree>
    <p:extLst>
      <p:ext uri="{BB962C8B-B14F-4D97-AF65-F5344CB8AC3E}">
        <p14:creationId xmlns:p14="http://schemas.microsoft.com/office/powerpoint/2010/main" val="3411907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7BA39D8B-2EC9-4F4C-B913-1C9060E3E69A}" type="datetimeFigureOut">
              <a:rPr lang="en-IN" smtClean="0"/>
              <a:t>09-02-2019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CBFD23-C14C-420A-8469-E2C748DE68B5}" type="slidenum">
              <a:rPr lang="en-IN" smtClean="0"/>
              <a:t>‹#›</a:t>
            </a:fld>
            <a:endParaRPr lang="en-IN"/>
          </a:p>
        </p:txBody>
      </p:sp>
    </p:spTree>
    <p:extLst>
      <p:ext uri="{BB962C8B-B14F-4D97-AF65-F5344CB8AC3E}">
        <p14:creationId xmlns:p14="http://schemas.microsoft.com/office/powerpoint/2010/main" val="3586839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7BA39D8B-2EC9-4F4C-B913-1C9060E3E69A}" type="datetimeFigureOut">
              <a:rPr lang="en-IN" smtClean="0"/>
              <a:t>09-02-2019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8CBFD23-C14C-420A-8469-E2C748DE68B5}" type="slidenum">
              <a:rPr lang="en-IN" smtClean="0"/>
              <a:t>‹#›</a:t>
            </a:fld>
            <a:endParaRPr lang="en-IN"/>
          </a:p>
        </p:txBody>
      </p:sp>
    </p:spTree>
    <p:extLst>
      <p:ext uri="{BB962C8B-B14F-4D97-AF65-F5344CB8AC3E}">
        <p14:creationId xmlns:p14="http://schemas.microsoft.com/office/powerpoint/2010/main" val="2958084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7BA39D8B-2EC9-4F4C-B913-1C9060E3E69A}" type="datetimeFigureOut">
              <a:rPr lang="en-IN" smtClean="0"/>
              <a:t>09-02-2019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8CBFD23-C14C-420A-8469-E2C748DE68B5}" type="slidenum">
              <a:rPr lang="en-IN" smtClean="0"/>
              <a:t>‹#›</a:t>
            </a:fld>
            <a:endParaRPr lang="en-IN"/>
          </a:p>
        </p:txBody>
      </p:sp>
    </p:spTree>
    <p:extLst>
      <p:ext uri="{BB962C8B-B14F-4D97-AF65-F5344CB8AC3E}">
        <p14:creationId xmlns:p14="http://schemas.microsoft.com/office/powerpoint/2010/main" val="1368830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A39D8B-2EC9-4F4C-B913-1C9060E3E69A}" type="datetimeFigureOut">
              <a:rPr lang="en-IN" smtClean="0"/>
              <a:t>09-02-2019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8CBFD23-C14C-420A-8469-E2C748DE68B5}" type="slidenum">
              <a:rPr lang="en-IN" smtClean="0"/>
              <a:t>‹#›</a:t>
            </a:fld>
            <a:endParaRPr lang="en-IN"/>
          </a:p>
        </p:txBody>
      </p:sp>
    </p:spTree>
    <p:extLst>
      <p:ext uri="{BB962C8B-B14F-4D97-AF65-F5344CB8AC3E}">
        <p14:creationId xmlns:p14="http://schemas.microsoft.com/office/powerpoint/2010/main" val="2419765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BA39D8B-2EC9-4F4C-B913-1C9060E3E69A}" type="datetimeFigureOut">
              <a:rPr lang="en-IN" smtClean="0"/>
              <a:t>09-02-2019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CBFD23-C14C-420A-8469-E2C748DE68B5}" type="slidenum">
              <a:rPr lang="en-IN" smtClean="0"/>
              <a:t>‹#›</a:t>
            </a:fld>
            <a:endParaRPr lang="en-IN"/>
          </a:p>
        </p:txBody>
      </p:sp>
    </p:spTree>
    <p:extLst>
      <p:ext uri="{BB962C8B-B14F-4D97-AF65-F5344CB8AC3E}">
        <p14:creationId xmlns:p14="http://schemas.microsoft.com/office/powerpoint/2010/main" val="11330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BA39D8B-2EC9-4F4C-B913-1C9060E3E69A}" type="datetimeFigureOut">
              <a:rPr lang="en-IN" smtClean="0"/>
              <a:t>09-02-2019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CBFD23-C14C-420A-8469-E2C748DE68B5}" type="slidenum">
              <a:rPr lang="en-IN" smtClean="0"/>
              <a:t>‹#›</a:t>
            </a:fld>
            <a:endParaRPr lang="en-IN"/>
          </a:p>
        </p:txBody>
      </p:sp>
    </p:spTree>
    <p:extLst>
      <p:ext uri="{BB962C8B-B14F-4D97-AF65-F5344CB8AC3E}">
        <p14:creationId xmlns:p14="http://schemas.microsoft.com/office/powerpoint/2010/main" val="2910610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A39D8B-2EC9-4F4C-B913-1C9060E3E69A}" type="datetimeFigureOut">
              <a:rPr lang="en-IN" smtClean="0"/>
              <a:t>09-02-2019</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CBFD23-C14C-420A-8469-E2C748DE68B5}" type="slidenum">
              <a:rPr lang="en-IN" smtClean="0"/>
              <a:t>‹#›</a:t>
            </a:fld>
            <a:endParaRPr lang="en-IN"/>
          </a:p>
        </p:txBody>
      </p:sp>
    </p:spTree>
    <p:extLst>
      <p:ext uri="{BB962C8B-B14F-4D97-AF65-F5344CB8AC3E}">
        <p14:creationId xmlns:p14="http://schemas.microsoft.com/office/powerpoint/2010/main" val="33358587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gi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9.png"/><Relationship Id="rId7" Type="http://schemas.openxmlformats.org/officeDocument/2006/relationships/diagramColors" Target="../diagrams/colors1.xml"/><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jp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g"/><Relationship Id="rId1" Type="http://schemas.openxmlformats.org/officeDocument/2006/relationships/slideLayout" Target="../slideLayouts/slideLayout1.xml"/><Relationship Id="rId4" Type="http://schemas.openxmlformats.org/officeDocument/2006/relationships/image" Target="../media/image47.jpg"/></Relationships>
</file>

<file path=ppt/slides/_rels/slide42.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rcRect t="28268"/>
          <a:stretch/>
        </p:blipFill>
        <p:spPr>
          <a:xfrm>
            <a:off x="94150" y="379290"/>
            <a:ext cx="4762500" cy="3354729"/>
          </a:xfrm>
          <a:prstGeom prst="rect">
            <a:avLst/>
          </a:prstGeom>
          <a:effectLst>
            <a:glow>
              <a:schemeClr val="accent1"/>
            </a:glow>
            <a:outerShdw sx="56000" sy="56000" algn="ctr" rotWithShape="0">
              <a:srgbClr val="000000">
                <a:alpha val="0"/>
              </a:srgbClr>
            </a:outerShdw>
          </a:effectLst>
        </p:spPr>
      </p:pic>
      <p:pic>
        <p:nvPicPr>
          <p:cNvPr id="14" name="Picture 13"/>
          <p:cNvPicPr>
            <a:picLocks noChangeAspect="1"/>
          </p:cNvPicPr>
          <p:nvPr/>
        </p:nvPicPr>
        <p:blipFill>
          <a:blip r:embed="rId4"/>
          <a:stretch>
            <a:fillRect/>
          </a:stretch>
        </p:blipFill>
        <p:spPr>
          <a:xfrm>
            <a:off x="6334125" y="488403"/>
            <a:ext cx="5857875" cy="2809875"/>
          </a:xfrm>
          <a:prstGeom prst="rect">
            <a:avLst/>
          </a:prstGeom>
        </p:spPr>
      </p:pic>
      <p:pic>
        <p:nvPicPr>
          <p:cNvPr id="5" name="Picture 4"/>
          <p:cNvPicPr>
            <a:picLocks noChangeAspect="1"/>
          </p:cNvPicPr>
          <p:nvPr/>
        </p:nvPicPr>
        <p:blipFill>
          <a:blip r:embed="rId5"/>
          <a:stretch>
            <a:fillRect/>
          </a:stretch>
        </p:blipFill>
        <p:spPr>
          <a:xfrm>
            <a:off x="2937269" y="5335610"/>
            <a:ext cx="2187097" cy="1151104"/>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72514" y="1316982"/>
            <a:ext cx="2022874" cy="2639778"/>
          </a:xfrm>
          <a:prstGeom prst="rect">
            <a:avLst/>
          </a:prstGeom>
        </p:spPr>
      </p:pic>
      <p:pic>
        <p:nvPicPr>
          <p:cNvPr id="4" name="Picture 3"/>
          <p:cNvPicPr>
            <a:picLocks noChangeAspect="1"/>
          </p:cNvPicPr>
          <p:nvPr/>
        </p:nvPicPr>
        <p:blipFill>
          <a:blip r:embed="rId7"/>
          <a:stretch>
            <a:fillRect/>
          </a:stretch>
        </p:blipFill>
        <p:spPr>
          <a:xfrm>
            <a:off x="5836236" y="3832137"/>
            <a:ext cx="3511378" cy="2034471"/>
          </a:xfrm>
          <a:prstGeom prst="rect">
            <a:avLst/>
          </a:prstGeom>
        </p:spPr>
      </p:pic>
      <p:sp>
        <p:nvSpPr>
          <p:cNvPr id="9" name="Title 1"/>
          <p:cNvSpPr>
            <a:spLocks noGrp="1"/>
          </p:cNvSpPr>
          <p:nvPr>
            <p:ph type="ctrTitle"/>
          </p:nvPr>
        </p:nvSpPr>
        <p:spPr>
          <a:xfrm>
            <a:off x="802783" y="3271384"/>
            <a:ext cx="9144000" cy="1497019"/>
          </a:xfrm>
        </p:spPr>
        <p:txBody>
          <a:bodyPr/>
          <a:lstStyle/>
          <a:p>
            <a:pPr algn="l"/>
            <a:r>
              <a:rPr lang="en-US" dirty="0" smtClean="0"/>
              <a:t>Lesson 8</a:t>
            </a:r>
            <a:endParaRPr lang="en-IN" dirty="0"/>
          </a:p>
        </p:txBody>
      </p:sp>
      <p:sp>
        <p:nvSpPr>
          <p:cNvPr id="10" name="Subtitle 2"/>
          <p:cNvSpPr>
            <a:spLocks noGrp="1"/>
          </p:cNvSpPr>
          <p:nvPr>
            <p:ph type="subTitle" idx="1"/>
          </p:nvPr>
        </p:nvSpPr>
        <p:spPr>
          <a:xfrm>
            <a:off x="802783" y="4910222"/>
            <a:ext cx="3783072" cy="550270"/>
          </a:xfrm>
        </p:spPr>
        <p:txBody>
          <a:bodyPr/>
          <a:lstStyle/>
          <a:p>
            <a:pPr algn="l"/>
            <a:r>
              <a:rPr lang="en-US" dirty="0" smtClean="0">
                <a:solidFill>
                  <a:schemeClr val="tx1">
                    <a:lumMod val="50000"/>
                    <a:lumOff val="50000"/>
                  </a:schemeClr>
                </a:solidFill>
                <a:latin typeface="+mj-lt"/>
              </a:rPr>
              <a:t>Visualizations - I</a:t>
            </a:r>
            <a:endParaRPr lang="en-IN" dirty="0">
              <a:solidFill>
                <a:schemeClr val="tx1">
                  <a:lumMod val="50000"/>
                  <a:lumOff val="50000"/>
                </a:schemeClr>
              </a:solidFill>
              <a:latin typeface="+mj-lt"/>
            </a:endParaRPr>
          </a:p>
        </p:txBody>
      </p:sp>
      <p:cxnSp>
        <p:nvCxnSpPr>
          <p:cNvPr id="11" name="Straight Connector 10"/>
          <p:cNvCxnSpPr/>
          <p:nvPr/>
        </p:nvCxnSpPr>
        <p:spPr>
          <a:xfrm>
            <a:off x="914400" y="4768403"/>
            <a:ext cx="10045521"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2" name="Subtitle 2"/>
          <p:cNvSpPr txBox="1">
            <a:spLocks/>
          </p:cNvSpPr>
          <p:nvPr/>
        </p:nvSpPr>
        <p:spPr>
          <a:xfrm>
            <a:off x="7259976" y="4910222"/>
            <a:ext cx="3783072" cy="55027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b="1" dirty="0" smtClean="0">
                <a:solidFill>
                  <a:schemeClr val="tx1">
                    <a:lumMod val="50000"/>
                    <a:lumOff val="50000"/>
                  </a:schemeClr>
                </a:solidFill>
                <a:latin typeface="+mj-lt"/>
              </a:rPr>
              <a:t>Kush Kulshrestha</a:t>
            </a:r>
            <a:endParaRPr lang="en-IN" b="1" dirty="0">
              <a:solidFill>
                <a:schemeClr val="tx1">
                  <a:lumMod val="50000"/>
                  <a:lumOff val="50000"/>
                </a:schemeClr>
              </a:solidFill>
              <a:latin typeface="+mj-lt"/>
            </a:endParaRPr>
          </a:p>
        </p:txBody>
      </p:sp>
      <p:pic>
        <p:nvPicPr>
          <p:cNvPr id="16" name="Picture 15"/>
          <p:cNvPicPr>
            <a:picLocks noChangeAspect="1"/>
          </p:cNvPicPr>
          <p:nvPr/>
        </p:nvPicPr>
        <p:blipFill>
          <a:blip r:embed="rId8"/>
          <a:stretch>
            <a:fillRect/>
          </a:stretch>
        </p:blipFill>
        <p:spPr>
          <a:xfrm>
            <a:off x="5374783" y="416801"/>
            <a:ext cx="1478326" cy="1460934"/>
          </a:xfrm>
          <a:prstGeom prst="rect">
            <a:avLst/>
          </a:prstGeom>
        </p:spPr>
      </p:pic>
    </p:spTree>
    <p:extLst>
      <p:ext uri="{BB962C8B-B14F-4D97-AF65-F5344CB8AC3E}">
        <p14:creationId xmlns:p14="http://schemas.microsoft.com/office/powerpoint/2010/main" val="5052487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5394" y="2928536"/>
            <a:ext cx="6992522" cy="3929464"/>
          </a:xfrm>
          <a:prstGeom prst="rect">
            <a:avLst/>
          </a:prstGeom>
        </p:spPr>
      </p:pic>
      <p:sp>
        <p:nvSpPr>
          <p:cNvPr id="2" name="Title 1"/>
          <p:cNvSpPr>
            <a:spLocks noGrp="1"/>
          </p:cNvSpPr>
          <p:nvPr>
            <p:ph type="ctrTitle"/>
          </p:nvPr>
        </p:nvSpPr>
        <p:spPr>
          <a:xfrm>
            <a:off x="583840" y="167423"/>
            <a:ext cx="9144000" cy="711548"/>
          </a:xfrm>
        </p:spPr>
        <p:txBody>
          <a:bodyPr>
            <a:normAutofit/>
          </a:bodyPr>
          <a:lstStyle/>
          <a:p>
            <a:pPr algn="l"/>
            <a:r>
              <a:rPr lang="en-US" sz="4000" dirty="0">
                <a:solidFill>
                  <a:srgbClr val="FF7F0E"/>
                </a:solidFill>
              </a:rPr>
              <a:t>Types of Bar </a:t>
            </a:r>
            <a:r>
              <a:rPr lang="en-US" sz="4000" dirty="0" smtClean="0">
                <a:solidFill>
                  <a:srgbClr val="FF7F0E"/>
                </a:solidFill>
              </a:rPr>
              <a:t>Charts</a:t>
            </a:r>
            <a:endParaRPr lang="en-IN" sz="4000" dirty="0">
              <a:solidFill>
                <a:srgbClr val="FF7F0E"/>
              </a:solidFill>
            </a:endParaRPr>
          </a:p>
        </p:txBody>
      </p:sp>
      <p:cxnSp>
        <p:nvCxnSpPr>
          <p:cNvPr id="3" name="Straight Connector 2"/>
          <p:cNvCxnSpPr/>
          <p:nvPr/>
        </p:nvCxnSpPr>
        <p:spPr>
          <a:xfrm>
            <a:off x="583840" y="878971"/>
            <a:ext cx="10955630" cy="0"/>
          </a:xfrm>
          <a:prstGeom prst="line">
            <a:avLst/>
          </a:prstGeom>
          <a:ln>
            <a:solidFill>
              <a:srgbClr val="FF7F0E"/>
            </a:solidFill>
          </a:ln>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583840" y="1081826"/>
            <a:ext cx="10955630" cy="2010807"/>
          </a:xfrm>
          <a:prstGeom prst="rect">
            <a:avLst/>
          </a:prstGeom>
          <a:noFill/>
        </p:spPr>
        <p:txBody>
          <a:bodyPr wrap="square" rtlCol="0">
            <a:spAutoFit/>
          </a:bodyPr>
          <a:lstStyle/>
          <a:p>
            <a:pPr>
              <a:spcAft>
                <a:spcPts val="1000"/>
              </a:spcAft>
            </a:pPr>
            <a:r>
              <a:rPr lang="en-US" b="1" dirty="0" smtClean="0"/>
              <a:t>3) Grouped bar charts</a:t>
            </a:r>
            <a:r>
              <a:rPr lang="en-US" dirty="0" smtClean="0"/>
              <a:t>: </a:t>
            </a:r>
          </a:p>
          <a:p>
            <a:pPr>
              <a:spcAft>
                <a:spcPts val="1000"/>
              </a:spcAft>
            </a:pPr>
            <a:r>
              <a:rPr lang="en-IN" dirty="0"/>
              <a:t>Grouped bar charts are a way of showing information about different sub-groups of the main categories. A separate bar represents each of the sub-groups (e.g. civic amenity sites) and these are usually coloured or shaded differently to distinguish between </a:t>
            </a:r>
            <a:r>
              <a:rPr lang="en-IN" dirty="0" smtClean="0"/>
              <a:t>them.</a:t>
            </a:r>
          </a:p>
          <a:p>
            <a:pPr>
              <a:spcAft>
                <a:spcPts val="1000"/>
              </a:spcAft>
            </a:pPr>
            <a:r>
              <a:rPr lang="en-IN" dirty="0" smtClean="0"/>
              <a:t>But care </a:t>
            </a:r>
            <a:r>
              <a:rPr lang="en-IN" dirty="0"/>
              <a:t>needs to be taken to ensure that the chart does not contain too much information making it complicated to read and interpret</a:t>
            </a:r>
            <a:r>
              <a:rPr lang="en-IN" dirty="0" smtClean="0"/>
              <a:t>.</a:t>
            </a:r>
            <a:endParaRPr lang="en-IN" dirty="0"/>
          </a:p>
        </p:txBody>
      </p:sp>
    </p:spTree>
    <p:extLst>
      <p:ext uri="{BB962C8B-B14F-4D97-AF65-F5344CB8AC3E}">
        <p14:creationId xmlns:p14="http://schemas.microsoft.com/office/powerpoint/2010/main" val="23670537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26720" y="3037895"/>
            <a:ext cx="7701120" cy="3717074"/>
          </a:xfrm>
          <a:prstGeom prst="rect">
            <a:avLst/>
          </a:prstGeom>
        </p:spPr>
      </p:pic>
      <p:sp>
        <p:nvSpPr>
          <p:cNvPr id="2" name="Title 1"/>
          <p:cNvSpPr>
            <a:spLocks noGrp="1"/>
          </p:cNvSpPr>
          <p:nvPr>
            <p:ph type="ctrTitle"/>
          </p:nvPr>
        </p:nvSpPr>
        <p:spPr>
          <a:xfrm>
            <a:off x="583840" y="167423"/>
            <a:ext cx="9144000" cy="711548"/>
          </a:xfrm>
        </p:spPr>
        <p:txBody>
          <a:bodyPr>
            <a:normAutofit/>
          </a:bodyPr>
          <a:lstStyle/>
          <a:p>
            <a:pPr algn="l"/>
            <a:r>
              <a:rPr lang="en-US" sz="4000" dirty="0">
                <a:solidFill>
                  <a:srgbClr val="FF7F0E"/>
                </a:solidFill>
              </a:rPr>
              <a:t>Types of Bar </a:t>
            </a:r>
            <a:r>
              <a:rPr lang="en-US" sz="4000" dirty="0" smtClean="0">
                <a:solidFill>
                  <a:srgbClr val="FF7F0E"/>
                </a:solidFill>
              </a:rPr>
              <a:t>Charts</a:t>
            </a:r>
            <a:endParaRPr lang="en-IN" sz="4000" dirty="0">
              <a:solidFill>
                <a:srgbClr val="FF7F0E"/>
              </a:solidFill>
            </a:endParaRPr>
          </a:p>
        </p:txBody>
      </p:sp>
      <p:cxnSp>
        <p:nvCxnSpPr>
          <p:cNvPr id="3" name="Straight Connector 2"/>
          <p:cNvCxnSpPr/>
          <p:nvPr/>
        </p:nvCxnSpPr>
        <p:spPr>
          <a:xfrm>
            <a:off x="583840" y="878971"/>
            <a:ext cx="10955630" cy="0"/>
          </a:xfrm>
          <a:prstGeom prst="line">
            <a:avLst/>
          </a:prstGeom>
          <a:ln>
            <a:solidFill>
              <a:srgbClr val="FF7F0E"/>
            </a:solidFill>
          </a:ln>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583840" y="1081826"/>
            <a:ext cx="10955630" cy="2821285"/>
          </a:xfrm>
          <a:prstGeom prst="rect">
            <a:avLst/>
          </a:prstGeom>
          <a:noFill/>
        </p:spPr>
        <p:txBody>
          <a:bodyPr wrap="square" rtlCol="0">
            <a:spAutoFit/>
          </a:bodyPr>
          <a:lstStyle/>
          <a:p>
            <a:pPr>
              <a:spcAft>
                <a:spcPts val="1000"/>
              </a:spcAft>
            </a:pPr>
            <a:r>
              <a:rPr lang="en-US" b="1" dirty="0" smtClean="0"/>
              <a:t>3) Stacked bar charts</a:t>
            </a:r>
            <a:r>
              <a:rPr lang="en-US" dirty="0" smtClean="0"/>
              <a:t>: </a:t>
            </a:r>
          </a:p>
          <a:p>
            <a:pPr>
              <a:spcAft>
                <a:spcPts val="1000"/>
              </a:spcAft>
            </a:pPr>
            <a:r>
              <a:rPr lang="en-IN" dirty="0"/>
              <a:t>Stacked bar chars are similar to grouped bar charts in that they are used to display information about the sub-groups that make up the different categories. In stacked bar charts the bars representing the sub-groups are placed on top of each other to make a single column, or side by side to make a single bar</a:t>
            </a:r>
            <a:r>
              <a:rPr lang="en-IN" dirty="0" smtClean="0"/>
              <a:t>.</a:t>
            </a:r>
          </a:p>
          <a:p>
            <a:pPr>
              <a:spcAft>
                <a:spcPts val="1000"/>
              </a:spcAft>
            </a:pPr>
            <a:r>
              <a:rPr lang="en-IN" dirty="0"/>
              <a:t>The overall height or length of the bar shows the total size of the category whilst different colours or shadings are used to indicate the relative contribution of the different sub-groups.</a:t>
            </a:r>
          </a:p>
          <a:p>
            <a:pPr>
              <a:spcAft>
                <a:spcPts val="1000"/>
              </a:spcAft>
            </a:pPr>
            <a:endParaRPr lang="en-IN" dirty="0" smtClean="0"/>
          </a:p>
          <a:p>
            <a:pPr>
              <a:spcAft>
                <a:spcPts val="1000"/>
              </a:spcAft>
            </a:pPr>
            <a:endParaRPr lang="en-IN" dirty="0"/>
          </a:p>
        </p:txBody>
      </p:sp>
    </p:spTree>
    <p:extLst>
      <p:ext uri="{BB962C8B-B14F-4D97-AF65-F5344CB8AC3E}">
        <p14:creationId xmlns:p14="http://schemas.microsoft.com/office/powerpoint/2010/main" val="19006283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3840" y="167423"/>
            <a:ext cx="9144000" cy="711548"/>
          </a:xfrm>
        </p:spPr>
        <p:txBody>
          <a:bodyPr>
            <a:normAutofit/>
          </a:bodyPr>
          <a:lstStyle/>
          <a:p>
            <a:pPr algn="l"/>
            <a:r>
              <a:rPr lang="en-US" sz="4000" dirty="0">
                <a:solidFill>
                  <a:srgbClr val="FF7F0E"/>
                </a:solidFill>
              </a:rPr>
              <a:t>Types of Bar </a:t>
            </a:r>
            <a:r>
              <a:rPr lang="en-US" sz="4000" dirty="0" smtClean="0">
                <a:solidFill>
                  <a:srgbClr val="FF7F0E"/>
                </a:solidFill>
              </a:rPr>
              <a:t>Charts</a:t>
            </a:r>
            <a:endParaRPr lang="en-IN" sz="4000" dirty="0">
              <a:solidFill>
                <a:srgbClr val="FF7F0E"/>
              </a:solidFill>
            </a:endParaRPr>
          </a:p>
        </p:txBody>
      </p:sp>
      <p:cxnSp>
        <p:nvCxnSpPr>
          <p:cNvPr id="3" name="Straight Connector 2"/>
          <p:cNvCxnSpPr/>
          <p:nvPr/>
        </p:nvCxnSpPr>
        <p:spPr>
          <a:xfrm>
            <a:off x="583840" y="878971"/>
            <a:ext cx="10955630" cy="0"/>
          </a:xfrm>
          <a:prstGeom prst="line">
            <a:avLst/>
          </a:prstGeom>
          <a:ln>
            <a:solidFill>
              <a:srgbClr val="FF7F0E"/>
            </a:solidFill>
          </a:ln>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583840" y="1081826"/>
            <a:ext cx="10955630" cy="1456809"/>
          </a:xfrm>
          <a:prstGeom prst="rect">
            <a:avLst/>
          </a:prstGeom>
          <a:noFill/>
        </p:spPr>
        <p:txBody>
          <a:bodyPr wrap="square" rtlCol="0">
            <a:spAutoFit/>
          </a:bodyPr>
          <a:lstStyle/>
          <a:p>
            <a:pPr>
              <a:spcAft>
                <a:spcPts val="1000"/>
              </a:spcAft>
            </a:pPr>
            <a:r>
              <a:rPr lang="en-US" b="1" dirty="0" smtClean="0"/>
              <a:t>3) Stacked bar charts</a:t>
            </a:r>
            <a:r>
              <a:rPr lang="en-US" dirty="0" smtClean="0"/>
              <a:t>: </a:t>
            </a:r>
          </a:p>
          <a:p>
            <a:pPr>
              <a:spcAft>
                <a:spcPts val="1000"/>
              </a:spcAft>
            </a:pPr>
            <a:r>
              <a:rPr lang="en-IN" dirty="0" smtClean="0"/>
              <a:t>Stacked </a:t>
            </a:r>
            <a:r>
              <a:rPr lang="en-IN" dirty="0"/>
              <a:t>bar charts can also be used to show the percentage contribution different sub-groups contribute to each separate category</a:t>
            </a:r>
          </a:p>
          <a:p>
            <a:pPr>
              <a:spcAft>
                <a:spcPts val="1000"/>
              </a:spcAft>
            </a:pP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1917" y="2538635"/>
            <a:ext cx="9390379" cy="3595573"/>
          </a:xfrm>
          <a:prstGeom prst="rect">
            <a:avLst/>
          </a:prstGeom>
        </p:spPr>
      </p:pic>
    </p:spTree>
    <p:extLst>
      <p:ext uri="{BB962C8B-B14F-4D97-AF65-F5344CB8AC3E}">
        <p14:creationId xmlns:p14="http://schemas.microsoft.com/office/powerpoint/2010/main" val="6306767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3840" y="167423"/>
            <a:ext cx="9144000" cy="711548"/>
          </a:xfrm>
        </p:spPr>
        <p:txBody>
          <a:bodyPr>
            <a:normAutofit/>
          </a:bodyPr>
          <a:lstStyle/>
          <a:p>
            <a:pPr algn="l"/>
            <a:r>
              <a:rPr lang="en-US" sz="4000" dirty="0" err="1" smtClean="0">
                <a:solidFill>
                  <a:srgbClr val="FF7F0E"/>
                </a:solidFill>
              </a:rPr>
              <a:t>Whats</a:t>
            </a:r>
            <a:r>
              <a:rPr lang="en-US" sz="4000" dirty="0" smtClean="0">
                <a:solidFill>
                  <a:srgbClr val="FF7F0E"/>
                </a:solidFill>
              </a:rPr>
              <a:t> wrong with this Bar Chart?</a:t>
            </a:r>
            <a:endParaRPr lang="en-IN" sz="4000" dirty="0">
              <a:solidFill>
                <a:srgbClr val="FF7F0E"/>
              </a:solidFill>
            </a:endParaRPr>
          </a:p>
        </p:txBody>
      </p:sp>
      <p:cxnSp>
        <p:nvCxnSpPr>
          <p:cNvPr id="3" name="Straight Connector 2"/>
          <p:cNvCxnSpPr/>
          <p:nvPr/>
        </p:nvCxnSpPr>
        <p:spPr>
          <a:xfrm>
            <a:off x="583840" y="878971"/>
            <a:ext cx="10955630" cy="0"/>
          </a:xfrm>
          <a:prstGeom prst="line">
            <a:avLst/>
          </a:prstGeom>
          <a:ln>
            <a:solidFill>
              <a:srgbClr val="FF7F0E"/>
            </a:solidFill>
          </a:ln>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583840" y="1081826"/>
            <a:ext cx="10955630" cy="1733808"/>
          </a:xfrm>
          <a:prstGeom prst="rect">
            <a:avLst/>
          </a:prstGeom>
          <a:noFill/>
        </p:spPr>
        <p:txBody>
          <a:bodyPr wrap="square" rtlCol="0">
            <a:spAutoFit/>
          </a:bodyPr>
          <a:lstStyle/>
          <a:p>
            <a:pPr>
              <a:spcAft>
                <a:spcPts val="1000"/>
              </a:spcAft>
            </a:pPr>
            <a:r>
              <a:rPr lang="en-IN" dirty="0" smtClean="0"/>
              <a:t>One rule </a:t>
            </a:r>
            <a:r>
              <a:rPr lang="en-IN" dirty="0"/>
              <a:t>of data visualization that </a:t>
            </a:r>
            <a:r>
              <a:rPr lang="en-IN" dirty="0" smtClean="0"/>
              <a:t>is </a:t>
            </a:r>
            <a:r>
              <a:rPr lang="en-IN" dirty="0"/>
              <a:t>broken too often: when it comes to bar charts, the </a:t>
            </a:r>
            <a:r>
              <a:rPr lang="en-IN" b="1" dirty="0">
                <a:solidFill>
                  <a:srgbClr val="FF7F0E"/>
                </a:solidFill>
              </a:rPr>
              <a:t>y-axis must begin at zero</a:t>
            </a:r>
            <a:r>
              <a:rPr lang="en-IN" dirty="0" smtClean="0">
                <a:solidFill>
                  <a:srgbClr val="FF7F0E"/>
                </a:solidFill>
              </a:rPr>
              <a:t>.</a:t>
            </a:r>
          </a:p>
          <a:p>
            <a:pPr>
              <a:spcAft>
                <a:spcPts val="1000"/>
              </a:spcAft>
            </a:pPr>
            <a:r>
              <a:rPr lang="en-IN" dirty="0"/>
              <a:t>When our eyes interpret bar charts, we are comparing the relative heights of the bars. When we cut the height off at something greater than zero, it skews this visual comparison, over-emphasizing the difference between the bars in a way that simply isn't </a:t>
            </a:r>
            <a:r>
              <a:rPr lang="en-IN" dirty="0" smtClean="0"/>
              <a:t>honest.</a:t>
            </a:r>
            <a:endParaRPr lang="en-IN" dirty="0"/>
          </a:p>
          <a:p>
            <a:pPr>
              <a:spcAft>
                <a:spcPts val="1000"/>
              </a:spcAft>
            </a:pP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2653" y="2657880"/>
            <a:ext cx="5378004" cy="3912498"/>
          </a:xfrm>
          <a:prstGeom prst="rect">
            <a:avLst/>
          </a:prstGeom>
        </p:spPr>
      </p:pic>
    </p:spTree>
    <p:extLst>
      <p:ext uri="{BB962C8B-B14F-4D97-AF65-F5344CB8AC3E}">
        <p14:creationId xmlns:p14="http://schemas.microsoft.com/office/powerpoint/2010/main" val="24281670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3840" y="167423"/>
            <a:ext cx="9144000" cy="711548"/>
          </a:xfrm>
        </p:spPr>
        <p:txBody>
          <a:bodyPr>
            <a:normAutofit/>
          </a:bodyPr>
          <a:lstStyle/>
          <a:p>
            <a:pPr algn="l"/>
            <a:r>
              <a:rPr lang="en-US" sz="4000" dirty="0" err="1">
                <a:solidFill>
                  <a:srgbClr val="FF7F0E"/>
                </a:solidFill>
              </a:rPr>
              <a:t>Whats</a:t>
            </a:r>
            <a:r>
              <a:rPr lang="en-US" sz="4000" dirty="0">
                <a:solidFill>
                  <a:srgbClr val="FF7F0E"/>
                </a:solidFill>
              </a:rPr>
              <a:t> wrong with this Bar Chart?</a:t>
            </a:r>
            <a:endParaRPr lang="en-IN" sz="4000" dirty="0">
              <a:solidFill>
                <a:srgbClr val="FF7F0E"/>
              </a:solidFill>
            </a:endParaRPr>
          </a:p>
        </p:txBody>
      </p:sp>
      <p:cxnSp>
        <p:nvCxnSpPr>
          <p:cNvPr id="3" name="Straight Connector 2"/>
          <p:cNvCxnSpPr/>
          <p:nvPr/>
        </p:nvCxnSpPr>
        <p:spPr>
          <a:xfrm>
            <a:off x="583840" y="878971"/>
            <a:ext cx="10955630" cy="0"/>
          </a:xfrm>
          <a:prstGeom prst="line">
            <a:avLst/>
          </a:prstGeom>
          <a:ln>
            <a:solidFill>
              <a:srgbClr val="FF7F0E"/>
            </a:solidFill>
          </a:ln>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583839" y="1081826"/>
            <a:ext cx="5379079" cy="5016758"/>
          </a:xfrm>
          <a:prstGeom prst="rect">
            <a:avLst/>
          </a:prstGeom>
          <a:noFill/>
        </p:spPr>
        <p:txBody>
          <a:bodyPr wrap="square" rtlCol="0">
            <a:spAutoFit/>
          </a:bodyPr>
          <a:lstStyle/>
          <a:p>
            <a:pPr>
              <a:spcAft>
                <a:spcPts val="1000"/>
              </a:spcAft>
            </a:pPr>
            <a:r>
              <a:rPr lang="en-IN" dirty="0" smtClean="0"/>
              <a:t>Problems with the chart:</a:t>
            </a:r>
          </a:p>
          <a:p>
            <a:pPr marL="342900" indent="-342900">
              <a:spcAft>
                <a:spcPts val="1000"/>
              </a:spcAft>
              <a:buAutoNum type="arabicParenR"/>
            </a:pPr>
            <a:r>
              <a:rPr lang="en-IN" dirty="0" smtClean="0"/>
              <a:t>Unnecessary </a:t>
            </a:r>
            <a:r>
              <a:rPr lang="en-IN" dirty="0"/>
              <a:t>visual clutter of tiny gridlines and strange chart </a:t>
            </a:r>
            <a:r>
              <a:rPr lang="en-IN" dirty="0" smtClean="0"/>
              <a:t>borders</a:t>
            </a:r>
          </a:p>
          <a:p>
            <a:pPr marL="342900" indent="-342900">
              <a:spcAft>
                <a:spcPts val="1000"/>
              </a:spcAft>
              <a:buAutoNum type="arabicParenR"/>
            </a:pPr>
            <a:r>
              <a:rPr lang="en-IN" dirty="0" smtClean="0"/>
              <a:t>the </a:t>
            </a:r>
            <a:r>
              <a:rPr lang="en-IN" dirty="0"/>
              <a:t>y-axis isn't </a:t>
            </a:r>
            <a:r>
              <a:rPr lang="en-IN" dirty="0" smtClean="0"/>
              <a:t>labelled (Maybe it's </a:t>
            </a:r>
            <a:r>
              <a:rPr lang="en-IN" dirty="0"/>
              <a:t>Top Tax Rate, as noted by the subtitle, but this would be a lot clearer if the axis itself were </a:t>
            </a:r>
            <a:r>
              <a:rPr lang="en-IN" dirty="0" smtClean="0"/>
              <a:t>labelled</a:t>
            </a:r>
            <a:r>
              <a:rPr lang="en-IN" dirty="0"/>
              <a:t>) </a:t>
            </a:r>
            <a:endParaRPr lang="en-IN" dirty="0" smtClean="0"/>
          </a:p>
          <a:p>
            <a:pPr marL="342900" indent="-342900">
              <a:spcAft>
                <a:spcPts val="1000"/>
              </a:spcAft>
              <a:buAutoNum type="arabicParenR"/>
            </a:pPr>
            <a:r>
              <a:rPr lang="en-IN" dirty="0" smtClean="0"/>
              <a:t>Y-axis </a:t>
            </a:r>
            <a:r>
              <a:rPr lang="en-IN" dirty="0"/>
              <a:t>is placed on the right-hand size of the visual, so it's the last thing </a:t>
            </a:r>
            <a:r>
              <a:rPr lang="en-IN" dirty="0" smtClean="0"/>
              <a:t>we </a:t>
            </a:r>
            <a:r>
              <a:rPr lang="en-IN" dirty="0"/>
              <a:t>see as </a:t>
            </a:r>
            <a:r>
              <a:rPr lang="en-IN" dirty="0" smtClean="0"/>
              <a:t>our </a:t>
            </a:r>
            <a:r>
              <a:rPr lang="en-IN" dirty="0"/>
              <a:t>eyes scan across from left to right, </a:t>
            </a:r>
            <a:r>
              <a:rPr lang="en-IN" dirty="0" smtClean="0"/>
              <a:t>making </a:t>
            </a:r>
            <a:r>
              <a:rPr lang="en-IN" dirty="0"/>
              <a:t>it even </a:t>
            </a:r>
            <a:r>
              <a:rPr lang="en-IN" i="1" dirty="0"/>
              <a:t>less</a:t>
            </a:r>
            <a:r>
              <a:rPr lang="en-IN" dirty="0"/>
              <a:t> likely that I see the biggest issue with the </a:t>
            </a:r>
            <a:r>
              <a:rPr lang="en-IN" dirty="0" smtClean="0"/>
              <a:t>graphic: </a:t>
            </a:r>
          </a:p>
          <a:p>
            <a:pPr marL="342900" indent="-342900">
              <a:spcAft>
                <a:spcPts val="1000"/>
              </a:spcAft>
              <a:buAutoNum type="arabicParenR"/>
            </a:pPr>
            <a:r>
              <a:rPr lang="en-IN" dirty="0" smtClean="0"/>
              <a:t>the </a:t>
            </a:r>
            <a:r>
              <a:rPr lang="en-IN" dirty="0"/>
              <a:t>fact that </a:t>
            </a:r>
            <a:r>
              <a:rPr lang="en-IN" b="1" dirty="0"/>
              <a:t>the y-axis starts at 34%</a:t>
            </a:r>
            <a:r>
              <a:rPr lang="en-IN" dirty="0"/>
              <a:t>. This makes the difference between Now (35%) and Jan 1, 2013 (39.6%) appear to be way bigger than it actually is.</a:t>
            </a:r>
          </a:p>
          <a:p>
            <a:pPr>
              <a:spcAft>
                <a:spcPts val="1000"/>
              </a:spcAft>
            </a:pPr>
            <a:endParaRPr lang="en-IN" dirty="0"/>
          </a:p>
          <a:p>
            <a:pPr>
              <a:spcAft>
                <a:spcPts val="1000"/>
              </a:spcAft>
            </a:pP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1466" y="1245490"/>
            <a:ext cx="5378004" cy="3912498"/>
          </a:xfrm>
          <a:prstGeom prst="rect">
            <a:avLst/>
          </a:prstGeom>
        </p:spPr>
      </p:pic>
    </p:spTree>
    <p:extLst>
      <p:ext uri="{BB962C8B-B14F-4D97-AF65-F5344CB8AC3E}">
        <p14:creationId xmlns:p14="http://schemas.microsoft.com/office/powerpoint/2010/main" val="27313740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3839" y="167423"/>
            <a:ext cx="10491991" cy="711548"/>
          </a:xfrm>
        </p:spPr>
        <p:txBody>
          <a:bodyPr>
            <a:normAutofit/>
          </a:bodyPr>
          <a:lstStyle/>
          <a:p>
            <a:pPr algn="l"/>
            <a:r>
              <a:rPr lang="en-US" sz="4000" dirty="0" err="1">
                <a:solidFill>
                  <a:srgbClr val="FF7F0E"/>
                </a:solidFill>
              </a:rPr>
              <a:t>Whats</a:t>
            </a:r>
            <a:r>
              <a:rPr lang="en-US" sz="4000" dirty="0">
                <a:solidFill>
                  <a:srgbClr val="FF7F0E"/>
                </a:solidFill>
              </a:rPr>
              <a:t> wrong with this Bar Chart</a:t>
            </a:r>
            <a:r>
              <a:rPr lang="en-US" sz="4000" dirty="0" smtClean="0">
                <a:solidFill>
                  <a:srgbClr val="FF7F0E"/>
                </a:solidFill>
              </a:rPr>
              <a:t>? - Correction</a:t>
            </a:r>
            <a:endParaRPr lang="en-IN" sz="4000" dirty="0"/>
          </a:p>
        </p:txBody>
      </p:sp>
      <p:cxnSp>
        <p:nvCxnSpPr>
          <p:cNvPr id="3" name="Straight Connector 2"/>
          <p:cNvCxnSpPr/>
          <p:nvPr/>
        </p:nvCxnSpPr>
        <p:spPr>
          <a:xfrm>
            <a:off x="583840" y="878971"/>
            <a:ext cx="10955630" cy="0"/>
          </a:xfrm>
          <a:prstGeom prst="line">
            <a:avLst/>
          </a:prstGeom>
          <a:ln>
            <a:solidFill>
              <a:srgbClr val="FF7F0E"/>
            </a:solidFill>
          </a:ln>
        </p:spPr>
        <p:style>
          <a:lnRef idx="1">
            <a:schemeClr val="dk1"/>
          </a:lnRef>
          <a:fillRef idx="0">
            <a:schemeClr val="dk1"/>
          </a:fillRef>
          <a:effectRef idx="0">
            <a:schemeClr val="dk1"/>
          </a:effectRef>
          <a:fontRef idx="minor">
            <a:schemeClr val="tx1"/>
          </a:fontRef>
        </p:style>
      </p:cxn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902" y="1832346"/>
            <a:ext cx="5003417" cy="3639986"/>
          </a:xfrm>
          <a:prstGeom prst="rect">
            <a:avLst/>
          </a:prstGeom>
        </p:spPr>
      </p:pic>
      <p:pic>
        <p:nvPicPr>
          <p:cNvPr id="10" name="Picture 9"/>
          <p:cNvPicPr>
            <a:picLocks noChangeAspect="1"/>
          </p:cNvPicPr>
          <p:nvPr/>
        </p:nvPicPr>
        <p:blipFill>
          <a:blip r:embed="rId3"/>
          <a:stretch>
            <a:fillRect/>
          </a:stretch>
        </p:blipFill>
        <p:spPr>
          <a:xfrm>
            <a:off x="6754699" y="1160310"/>
            <a:ext cx="4089312" cy="4794746"/>
          </a:xfrm>
          <a:prstGeom prst="rect">
            <a:avLst/>
          </a:prstGeom>
        </p:spPr>
      </p:pic>
    </p:spTree>
    <p:extLst>
      <p:ext uri="{BB962C8B-B14F-4D97-AF65-F5344CB8AC3E}">
        <p14:creationId xmlns:p14="http://schemas.microsoft.com/office/powerpoint/2010/main" val="26931646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5907" y="1311199"/>
            <a:ext cx="11938717" cy="1323439"/>
          </a:xfrm>
          <a:prstGeom prst="rect">
            <a:avLst/>
          </a:prstGeom>
          <a:noFill/>
        </p:spPr>
        <p:txBody>
          <a:bodyPr wrap="square" rtlCol="0">
            <a:spAutoFit/>
          </a:bodyPr>
          <a:lstStyle/>
          <a:p>
            <a:pPr algn="ctr"/>
            <a:r>
              <a:rPr lang="en-US" sz="8000" dirty="0" smtClean="0">
                <a:solidFill>
                  <a:srgbClr val="FF7F0E"/>
                </a:solidFill>
              </a:rPr>
              <a:t>Type of Charts</a:t>
            </a:r>
          </a:p>
        </p:txBody>
      </p:sp>
      <p:sp>
        <p:nvSpPr>
          <p:cNvPr id="12" name="TextBox 11"/>
          <p:cNvSpPr txBox="1"/>
          <p:nvPr/>
        </p:nvSpPr>
        <p:spPr>
          <a:xfrm>
            <a:off x="139517" y="3408305"/>
            <a:ext cx="11938717" cy="861774"/>
          </a:xfrm>
          <a:prstGeom prst="rect">
            <a:avLst/>
          </a:prstGeom>
          <a:noFill/>
        </p:spPr>
        <p:txBody>
          <a:bodyPr wrap="square" rtlCol="0">
            <a:spAutoFit/>
          </a:bodyPr>
          <a:lstStyle/>
          <a:p>
            <a:pPr algn="ctr"/>
            <a:r>
              <a:rPr lang="en-US" sz="5000" dirty="0" smtClean="0">
                <a:solidFill>
                  <a:srgbClr val="1F77B4"/>
                </a:solidFill>
              </a:rPr>
              <a:t>Line Charts</a:t>
            </a:r>
          </a:p>
        </p:txBody>
      </p:sp>
      <p:cxnSp>
        <p:nvCxnSpPr>
          <p:cNvPr id="13" name="Straight Connector 12"/>
          <p:cNvCxnSpPr/>
          <p:nvPr/>
        </p:nvCxnSpPr>
        <p:spPr>
          <a:xfrm>
            <a:off x="635356" y="2733528"/>
            <a:ext cx="10955630" cy="0"/>
          </a:xfrm>
          <a:prstGeom prst="line">
            <a:avLst/>
          </a:prstGeom>
          <a:ln>
            <a:solidFill>
              <a:srgbClr val="FF7F0E"/>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914653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357094" y="2551513"/>
            <a:ext cx="5825543" cy="4298686"/>
          </a:xfrm>
          <a:prstGeom prst="rect">
            <a:avLst/>
          </a:prstGeom>
        </p:spPr>
      </p:pic>
      <p:sp>
        <p:nvSpPr>
          <p:cNvPr id="2" name="Title 1"/>
          <p:cNvSpPr>
            <a:spLocks noGrp="1"/>
          </p:cNvSpPr>
          <p:nvPr>
            <p:ph type="ctrTitle"/>
          </p:nvPr>
        </p:nvSpPr>
        <p:spPr>
          <a:xfrm>
            <a:off x="583840" y="167423"/>
            <a:ext cx="9144000" cy="711548"/>
          </a:xfrm>
        </p:spPr>
        <p:txBody>
          <a:bodyPr>
            <a:normAutofit/>
          </a:bodyPr>
          <a:lstStyle/>
          <a:p>
            <a:pPr algn="l"/>
            <a:r>
              <a:rPr lang="en-US" sz="4000" dirty="0" smtClean="0">
                <a:solidFill>
                  <a:srgbClr val="FF7F0E"/>
                </a:solidFill>
              </a:rPr>
              <a:t>Line Charts</a:t>
            </a:r>
            <a:endParaRPr lang="en-IN" sz="4000" dirty="0">
              <a:solidFill>
                <a:srgbClr val="FF7F0E"/>
              </a:solidFill>
            </a:endParaRPr>
          </a:p>
        </p:txBody>
      </p:sp>
      <p:cxnSp>
        <p:nvCxnSpPr>
          <p:cNvPr id="3" name="Straight Connector 2"/>
          <p:cNvCxnSpPr/>
          <p:nvPr/>
        </p:nvCxnSpPr>
        <p:spPr>
          <a:xfrm>
            <a:off x="583840" y="878971"/>
            <a:ext cx="10955630" cy="0"/>
          </a:xfrm>
          <a:prstGeom prst="line">
            <a:avLst/>
          </a:prstGeom>
          <a:ln>
            <a:solidFill>
              <a:srgbClr val="FF7F0E"/>
            </a:solidFill>
          </a:ln>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583840" y="1094704"/>
            <a:ext cx="10955630" cy="1456809"/>
          </a:xfrm>
          <a:prstGeom prst="rect">
            <a:avLst/>
          </a:prstGeom>
          <a:noFill/>
        </p:spPr>
        <p:txBody>
          <a:bodyPr wrap="square" rtlCol="0">
            <a:spAutoFit/>
          </a:bodyPr>
          <a:lstStyle/>
          <a:p>
            <a:pPr>
              <a:spcAft>
                <a:spcPts val="1000"/>
              </a:spcAft>
            </a:pPr>
            <a:r>
              <a:rPr lang="en-IN" dirty="0"/>
              <a:t>Line charts connect individual numeric data points. </a:t>
            </a:r>
            <a:r>
              <a:rPr lang="en-IN" dirty="0"/>
              <a:t> </a:t>
            </a:r>
            <a:r>
              <a:rPr lang="en-IN" dirty="0" smtClean="0"/>
              <a:t>When </a:t>
            </a:r>
            <a:r>
              <a:rPr lang="en-IN" dirty="0"/>
              <a:t>to use line charts:</a:t>
            </a:r>
          </a:p>
          <a:p>
            <a:pPr algn="ctr">
              <a:spcAft>
                <a:spcPts val="1000"/>
              </a:spcAft>
            </a:pPr>
            <a:r>
              <a:rPr lang="en-IN" dirty="0" smtClean="0">
                <a:solidFill>
                  <a:srgbClr val="FF7F0E"/>
                </a:solidFill>
              </a:rPr>
              <a:t>Viewing </a:t>
            </a:r>
            <a:r>
              <a:rPr lang="en-IN" dirty="0">
                <a:solidFill>
                  <a:srgbClr val="FF7F0E"/>
                </a:solidFill>
              </a:rPr>
              <a:t>trends in data over time. </a:t>
            </a:r>
            <a:endParaRPr lang="en-IN" dirty="0" smtClean="0">
              <a:solidFill>
                <a:srgbClr val="FF7F0E"/>
              </a:solidFill>
            </a:endParaRPr>
          </a:p>
          <a:p>
            <a:r>
              <a:rPr lang="en-IN" dirty="0" smtClean="0"/>
              <a:t>Examples</a:t>
            </a:r>
            <a:r>
              <a:rPr lang="en-IN" dirty="0"/>
              <a:t>: stock price change over a </a:t>
            </a:r>
            <a:r>
              <a:rPr lang="en-IN" dirty="0" smtClean="0"/>
              <a:t>five year period</a:t>
            </a:r>
            <a:r>
              <a:rPr lang="en-IN" dirty="0"/>
              <a:t>, website page views during a month, revenue growth by </a:t>
            </a:r>
            <a:r>
              <a:rPr lang="en-IN" dirty="0" smtClean="0"/>
              <a:t>quarter. (</a:t>
            </a:r>
            <a:r>
              <a:rPr lang="en-US" dirty="0" smtClean="0"/>
              <a:t>Multiple </a:t>
            </a:r>
            <a:r>
              <a:rPr lang="en-US" dirty="0" smtClean="0"/>
              <a:t>lines can be drawn on the same </a:t>
            </a:r>
            <a:r>
              <a:rPr lang="en-US" dirty="0" smtClean="0"/>
              <a:t>plot)</a:t>
            </a:r>
            <a:endParaRPr lang="en-IN" dirty="0"/>
          </a:p>
        </p:txBody>
      </p:sp>
    </p:spTree>
    <p:extLst>
      <p:ext uri="{BB962C8B-B14F-4D97-AF65-F5344CB8AC3E}">
        <p14:creationId xmlns:p14="http://schemas.microsoft.com/office/powerpoint/2010/main" val="30837341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3840" y="167423"/>
            <a:ext cx="9144000" cy="711548"/>
          </a:xfrm>
        </p:spPr>
        <p:txBody>
          <a:bodyPr>
            <a:normAutofit/>
          </a:bodyPr>
          <a:lstStyle/>
          <a:p>
            <a:pPr algn="l"/>
            <a:r>
              <a:rPr lang="en-US" sz="4000" dirty="0" smtClean="0">
                <a:solidFill>
                  <a:srgbClr val="FF7F0E"/>
                </a:solidFill>
              </a:rPr>
              <a:t>Line Charts</a:t>
            </a:r>
            <a:endParaRPr lang="en-IN" sz="4000" dirty="0">
              <a:solidFill>
                <a:srgbClr val="FF7F0E"/>
              </a:solidFill>
            </a:endParaRPr>
          </a:p>
        </p:txBody>
      </p:sp>
      <p:cxnSp>
        <p:nvCxnSpPr>
          <p:cNvPr id="3" name="Straight Connector 2"/>
          <p:cNvCxnSpPr/>
          <p:nvPr/>
        </p:nvCxnSpPr>
        <p:spPr>
          <a:xfrm>
            <a:off x="583840" y="878971"/>
            <a:ext cx="10955630" cy="0"/>
          </a:xfrm>
          <a:prstGeom prst="line">
            <a:avLst/>
          </a:prstGeom>
          <a:ln>
            <a:solidFill>
              <a:srgbClr val="FF7F0E"/>
            </a:solidFill>
          </a:ln>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583839" y="1094704"/>
            <a:ext cx="11045783" cy="5298886"/>
          </a:xfrm>
          <a:prstGeom prst="rect">
            <a:avLst/>
          </a:prstGeom>
          <a:noFill/>
        </p:spPr>
        <p:txBody>
          <a:bodyPr wrap="square" rtlCol="0">
            <a:spAutoFit/>
          </a:bodyPr>
          <a:lstStyle/>
          <a:p>
            <a:r>
              <a:rPr lang="en-US" dirty="0" smtClean="0"/>
              <a:t> </a:t>
            </a:r>
            <a:r>
              <a:rPr lang="en-IN" dirty="0"/>
              <a:t>S.S. Stevens </a:t>
            </a:r>
            <a:r>
              <a:rPr lang="en-IN" dirty="0" smtClean="0"/>
              <a:t>mentioned, </a:t>
            </a:r>
            <a:r>
              <a:rPr lang="en-IN" dirty="0"/>
              <a:t>we can consider that line graphs can be used only with those categorical variables that:</a:t>
            </a:r>
          </a:p>
          <a:p>
            <a:r>
              <a:rPr lang="en-IN" dirty="0" smtClean="0"/>
              <a:t>1. Have </a:t>
            </a:r>
            <a:r>
              <a:rPr lang="en-IN" dirty="0"/>
              <a:t>an intrinsic order,</a:t>
            </a:r>
          </a:p>
          <a:p>
            <a:r>
              <a:rPr lang="en-IN" dirty="0" smtClean="0"/>
              <a:t>2. The </a:t>
            </a:r>
            <a:r>
              <a:rPr lang="en-IN" dirty="0"/>
              <a:t>change (difference) between consecutive items makes sense, and</a:t>
            </a:r>
          </a:p>
          <a:p>
            <a:r>
              <a:rPr lang="en-IN" dirty="0" smtClean="0"/>
              <a:t>3. All </a:t>
            </a:r>
            <a:r>
              <a:rPr lang="en-IN" dirty="0"/>
              <a:t>the changes between consecutive items have a similar meaning.</a:t>
            </a:r>
          </a:p>
          <a:p>
            <a:endParaRPr lang="en-US" sz="1200" dirty="0" smtClean="0"/>
          </a:p>
          <a:p>
            <a:pPr>
              <a:spcAft>
                <a:spcPts val="1000"/>
              </a:spcAft>
            </a:pPr>
            <a:r>
              <a:rPr lang="en-IN" b="1" dirty="0"/>
              <a:t>A</a:t>
            </a:r>
            <a:r>
              <a:rPr lang="en-IN" b="1" dirty="0" smtClean="0"/>
              <a:t> </a:t>
            </a:r>
            <a:r>
              <a:rPr lang="en-IN" b="1" dirty="0"/>
              <a:t>short list of examples of categories that can or cannot be used with a line </a:t>
            </a:r>
            <a:r>
              <a:rPr lang="en-IN" b="1" dirty="0" smtClean="0"/>
              <a:t>chart:</a:t>
            </a:r>
            <a:endParaRPr lang="en-IN" b="1" dirty="0"/>
          </a:p>
          <a:p>
            <a:r>
              <a:rPr lang="en-IN" dirty="0" smtClean="0"/>
              <a:t>- January</a:t>
            </a:r>
            <a:r>
              <a:rPr lang="en-IN" dirty="0"/>
              <a:t>, February, March (it works, intrinsic order, difference between any two consecutive items is 1 month)</a:t>
            </a:r>
          </a:p>
          <a:p>
            <a:r>
              <a:rPr lang="en-IN" dirty="0" smtClean="0"/>
              <a:t>- January</a:t>
            </a:r>
            <a:r>
              <a:rPr lang="en-IN" dirty="0"/>
              <a:t>, February, September (it doesn’t work, intrinsic order is there, yet the difference between February and January is 1 month, but between September and February the difference is 7 months)</a:t>
            </a:r>
          </a:p>
          <a:p>
            <a:r>
              <a:rPr lang="en-IN" dirty="0" smtClean="0"/>
              <a:t>- Monday</a:t>
            </a:r>
            <a:r>
              <a:rPr lang="en-IN" dirty="0"/>
              <a:t>, Tuesday, Wednesday (it works, intrinsic order, difference between any two consecutive items is 1 day)</a:t>
            </a:r>
          </a:p>
          <a:p>
            <a:r>
              <a:rPr lang="en-IN" dirty="0" smtClean="0"/>
              <a:t>- 1</a:t>
            </a:r>
            <a:r>
              <a:rPr lang="en-IN" dirty="0"/>
              <a:t>, 2, 3 (it works)</a:t>
            </a:r>
          </a:p>
          <a:p>
            <a:r>
              <a:rPr lang="en-IN" dirty="0" smtClean="0"/>
              <a:t>- 2</a:t>
            </a:r>
            <a:r>
              <a:rPr lang="en-IN" dirty="0"/>
              <a:t>, 1, 3 (it doesn’t work, not ordered)</a:t>
            </a:r>
          </a:p>
          <a:p>
            <a:r>
              <a:rPr lang="en-IN" dirty="0" smtClean="0"/>
              <a:t>- 1</a:t>
            </a:r>
            <a:r>
              <a:rPr lang="en-IN" dirty="0"/>
              <a:t>, 2, 4 (it does not work, order exists, but the difference between consecutive elements is different)</a:t>
            </a:r>
          </a:p>
          <a:p>
            <a:r>
              <a:rPr lang="en-IN" dirty="0" smtClean="0"/>
              <a:t>- 3</a:t>
            </a:r>
            <a:r>
              <a:rPr lang="en-IN" dirty="0"/>
              <a:t>, 2, 1 (it still works, descending order, the difference between consecutive elements is -1)</a:t>
            </a:r>
          </a:p>
          <a:p>
            <a:r>
              <a:rPr lang="en-IN" dirty="0" smtClean="0"/>
              <a:t>- Apple</a:t>
            </a:r>
            <a:r>
              <a:rPr lang="en-IN" dirty="0"/>
              <a:t>, Oranges, Pineapples (doesn’t work, no intrinsic order)</a:t>
            </a:r>
          </a:p>
          <a:p>
            <a:r>
              <a:rPr lang="en-IN" dirty="0" smtClean="0"/>
              <a:t>- </a:t>
            </a:r>
            <a:r>
              <a:rPr lang="en-IN" dirty="0" smtClean="0"/>
              <a:t>1st </a:t>
            </a:r>
            <a:r>
              <a:rPr lang="en-IN" dirty="0"/>
              <a:t>Oranges, 2nd Apples, 3rd Pineapples (it works, the rank is actually the categorical variable)</a:t>
            </a:r>
          </a:p>
          <a:p>
            <a:r>
              <a:rPr lang="en-IN" dirty="0" smtClean="0"/>
              <a:t>- </a:t>
            </a:r>
            <a:r>
              <a:rPr lang="en-IN" dirty="0" smtClean="0"/>
              <a:t>1</a:t>
            </a:r>
            <a:r>
              <a:rPr lang="en-IN" dirty="0"/>
              <a:t>, 10, 100, 1000 (it works, logarithmic scale, but does not fit into S.S. Stevens' classification)</a:t>
            </a:r>
          </a:p>
          <a:p>
            <a:r>
              <a:rPr lang="en-IN" dirty="0" smtClean="0"/>
              <a:t>- 1</a:t>
            </a:r>
            <a:r>
              <a:rPr lang="en-IN" dirty="0"/>
              <a:t>, 1/2, 1/3, 1/4 (it also works, fractional scale, but does not fit into S.S. Stevens' classification)</a:t>
            </a:r>
          </a:p>
          <a:p>
            <a:endParaRPr lang="en-IN" sz="1200" dirty="0"/>
          </a:p>
        </p:txBody>
      </p:sp>
    </p:spTree>
    <p:extLst>
      <p:ext uri="{BB962C8B-B14F-4D97-AF65-F5344CB8AC3E}">
        <p14:creationId xmlns:p14="http://schemas.microsoft.com/office/powerpoint/2010/main" val="14985764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3840" y="167423"/>
            <a:ext cx="9144000" cy="711548"/>
          </a:xfrm>
        </p:spPr>
        <p:txBody>
          <a:bodyPr>
            <a:normAutofit/>
          </a:bodyPr>
          <a:lstStyle/>
          <a:p>
            <a:pPr algn="l"/>
            <a:r>
              <a:rPr lang="en-US" sz="4000" dirty="0" smtClean="0">
                <a:solidFill>
                  <a:srgbClr val="FF7F0E"/>
                </a:solidFill>
              </a:rPr>
              <a:t>Line </a:t>
            </a:r>
            <a:r>
              <a:rPr lang="en-US" sz="4000" dirty="0" smtClean="0">
                <a:solidFill>
                  <a:srgbClr val="FF7F0E"/>
                </a:solidFill>
              </a:rPr>
              <a:t>Charts – Good Practices</a:t>
            </a:r>
            <a:endParaRPr lang="en-IN" sz="4000" dirty="0">
              <a:solidFill>
                <a:srgbClr val="FF7F0E"/>
              </a:solidFill>
            </a:endParaRPr>
          </a:p>
        </p:txBody>
      </p:sp>
      <p:cxnSp>
        <p:nvCxnSpPr>
          <p:cNvPr id="3" name="Straight Connector 2"/>
          <p:cNvCxnSpPr/>
          <p:nvPr/>
        </p:nvCxnSpPr>
        <p:spPr>
          <a:xfrm>
            <a:off x="583840" y="878971"/>
            <a:ext cx="10955630" cy="0"/>
          </a:xfrm>
          <a:prstGeom prst="line">
            <a:avLst/>
          </a:prstGeom>
          <a:ln>
            <a:solidFill>
              <a:srgbClr val="FF7F0E"/>
            </a:solidFill>
          </a:ln>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583840" y="1094704"/>
            <a:ext cx="11071540" cy="2564805"/>
          </a:xfrm>
          <a:prstGeom prst="rect">
            <a:avLst/>
          </a:prstGeom>
          <a:noFill/>
        </p:spPr>
        <p:txBody>
          <a:bodyPr wrap="square" rtlCol="0">
            <a:spAutoFit/>
          </a:bodyPr>
          <a:lstStyle/>
          <a:p>
            <a:pPr marL="228600" indent="-228600">
              <a:spcAft>
                <a:spcPts val="1000"/>
              </a:spcAft>
              <a:buAutoNum type="arabicPeriod"/>
            </a:pPr>
            <a:r>
              <a:rPr lang="en-US" b="1" dirty="0" smtClean="0"/>
              <a:t>Right baseline</a:t>
            </a:r>
          </a:p>
          <a:p>
            <a:pPr>
              <a:spcAft>
                <a:spcPts val="1000"/>
              </a:spcAft>
            </a:pPr>
            <a:r>
              <a:rPr lang="en-IN" dirty="0"/>
              <a:t>Y</a:t>
            </a:r>
            <a:r>
              <a:rPr lang="en-IN" dirty="0" smtClean="0"/>
              <a:t>ou </a:t>
            </a:r>
            <a:r>
              <a:rPr lang="en-IN" i="1" dirty="0"/>
              <a:t>can</a:t>
            </a:r>
            <a:r>
              <a:rPr lang="en-IN" dirty="0"/>
              <a:t> get away with a non-zero baseline in a line graph. With line graphs, we compare the lines to each other more than their height from the x-axis</a:t>
            </a:r>
            <a:r>
              <a:rPr lang="en-IN" dirty="0" smtClean="0"/>
              <a:t>.</a:t>
            </a:r>
            <a:endParaRPr lang="en-US" dirty="0"/>
          </a:p>
          <a:p>
            <a:r>
              <a:rPr lang="en-IN" dirty="0" smtClean="0"/>
              <a:t>Below left graph shows </a:t>
            </a:r>
            <a:r>
              <a:rPr lang="en-IN" dirty="0"/>
              <a:t>the original line (blue) on the primary y-axis (ranging from 0 to 20) and the line rescaled onto a secondary axis (red; with axis ranging from 5 to 20</a:t>
            </a:r>
            <a:r>
              <a:rPr lang="en-IN" dirty="0" smtClean="0"/>
              <a:t>).</a:t>
            </a:r>
          </a:p>
          <a:p>
            <a:r>
              <a:rPr lang="en-IN" dirty="0"/>
              <a:t>The next graph shows the same initial line on the primary axis (blue) and the line rescaled onto a secondary axis (red) that ranges from 5 to 105.</a:t>
            </a:r>
          </a:p>
          <a:p>
            <a:endParaRPr lang="en-IN" dirty="0" smtClean="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57" y="3499719"/>
            <a:ext cx="5934598" cy="300411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9610" y="3499719"/>
            <a:ext cx="5934599" cy="3004115"/>
          </a:xfrm>
          <a:prstGeom prst="rect">
            <a:avLst/>
          </a:prstGeom>
        </p:spPr>
      </p:pic>
    </p:spTree>
    <p:extLst>
      <p:ext uri="{BB962C8B-B14F-4D97-AF65-F5344CB8AC3E}">
        <p14:creationId xmlns:p14="http://schemas.microsoft.com/office/powerpoint/2010/main" val="31468392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94705" y="1931831"/>
            <a:ext cx="4404574" cy="2805896"/>
          </a:xfrm>
          <a:prstGeom prst="rect">
            <a:avLst/>
          </a:prstGeom>
          <a:noFill/>
        </p:spPr>
        <p:txBody>
          <a:bodyPr wrap="square" rtlCol="0">
            <a:spAutoFit/>
          </a:bodyPr>
          <a:lstStyle/>
          <a:p>
            <a:pPr>
              <a:spcAft>
                <a:spcPts val="1000"/>
              </a:spcAft>
            </a:pPr>
            <a:r>
              <a:rPr lang="en-IN" sz="2400" i="1" dirty="0"/>
              <a:t>“Most of us need to listen to the music to understand how beautiful it is. But often that’s how we present statistics: we just show the notes, we don’t play the music.” </a:t>
            </a:r>
            <a:endParaRPr lang="en-IN" sz="2400" i="1" dirty="0" smtClean="0"/>
          </a:p>
          <a:p>
            <a:r>
              <a:rPr lang="en-IN" sz="2400" dirty="0" smtClean="0"/>
              <a:t>- </a:t>
            </a:r>
            <a:r>
              <a:rPr lang="en-IN" sz="2400" dirty="0"/>
              <a:t>Hans </a:t>
            </a:r>
            <a:r>
              <a:rPr lang="en-IN" sz="2400" dirty="0" err="1"/>
              <a:t>Rosling</a:t>
            </a:r>
            <a:endParaRPr lang="en-IN" sz="2400" dirty="0"/>
          </a:p>
        </p:txBody>
      </p:sp>
      <p:sp>
        <p:nvSpPr>
          <p:cNvPr id="3" name="TextBox 2"/>
          <p:cNvSpPr txBox="1"/>
          <p:nvPr/>
        </p:nvSpPr>
        <p:spPr>
          <a:xfrm>
            <a:off x="6812926" y="1931831"/>
            <a:ext cx="4404574" cy="2805896"/>
          </a:xfrm>
          <a:prstGeom prst="rect">
            <a:avLst/>
          </a:prstGeom>
          <a:noFill/>
        </p:spPr>
        <p:txBody>
          <a:bodyPr wrap="square" rtlCol="0">
            <a:spAutoFit/>
          </a:bodyPr>
          <a:lstStyle/>
          <a:p>
            <a:r>
              <a:rPr lang="en-IN" sz="2400" i="1" dirty="0" smtClean="0"/>
              <a:t>“You can have piles of facts and still fail to resonate. Its not the information itself that is important but the emotional part of that information.”</a:t>
            </a:r>
          </a:p>
          <a:p>
            <a:pPr>
              <a:spcAft>
                <a:spcPts val="1000"/>
              </a:spcAft>
            </a:pPr>
            <a:endParaRPr lang="en-IN" sz="2400" i="1" dirty="0" smtClean="0"/>
          </a:p>
          <a:p>
            <a:r>
              <a:rPr lang="en-US" sz="2400" dirty="0" smtClean="0"/>
              <a:t>- Nancy Duarte</a:t>
            </a:r>
            <a:endParaRPr lang="en-IN" sz="2400" dirty="0"/>
          </a:p>
        </p:txBody>
      </p:sp>
    </p:spTree>
    <p:extLst>
      <p:ext uri="{BB962C8B-B14F-4D97-AF65-F5344CB8AC3E}">
        <p14:creationId xmlns:p14="http://schemas.microsoft.com/office/powerpoint/2010/main" val="16176070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3840" y="167423"/>
            <a:ext cx="9144000" cy="711548"/>
          </a:xfrm>
        </p:spPr>
        <p:txBody>
          <a:bodyPr>
            <a:normAutofit/>
          </a:bodyPr>
          <a:lstStyle/>
          <a:p>
            <a:pPr algn="l"/>
            <a:r>
              <a:rPr lang="en-US" sz="4000" dirty="0" smtClean="0">
                <a:solidFill>
                  <a:srgbClr val="FF7F0E"/>
                </a:solidFill>
              </a:rPr>
              <a:t>Line </a:t>
            </a:r>
            <a:r>
              <a:rPr lang="en-US" sz="4000" dirty="0" smtClean="0">
                <a:solidFill>
                  <a:srgbClr val="FF7F0E"/>
                </a:solidFill>
              </a:rPr>
              <a:t>Charts – Good Practices</a:t>
            </a:r>
            <a:endParaRPr lang="en-IN" sz="4000" dirty="0">
              <a:solidFill>
                <a:srgbClr val="FF7F0E"/>
              </a:solidFill>
            </a:endParaRPr>
          </a:p>
        </p:txBody>
      </p:sp>
      <p:cxnSp>
        <p:nvCxnSpPr>
          <p:cNvPr id="3" name="Straight Connector 2"/>
          <p:cNvCxnSpPr/>
          <p:nvPr/>
        </p:nvCxnSpPr>
        <p:spPr>
          <a:xfrm>
            <a:off x="583840" y="878971"/>
            <a:ext cx="10955630" cy="0"/>
          </a:xfrm>
          <a:prstGeom prst="line">
            <a:avLst/>
          </a:prstGeom>
          <a:ln>
            <a:solidFill>
              <a:srgbClr val="FF7F0E"/>
            </a:solidFill>
          </a:ln>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583840" y="1094704"/>
            <a:ext cx="11071540" cy="369332"/>
          </a:xfrm>
          <a:prstGeom prst="rect">
            <a:avLst/>
          </a:prstGeom>
          <a:noFill/>
        </p:spPr>
        <p:txBody>
          <a:bodyPr wrap="square" rtlCol="0">
            <a:spAutoFit/>
          </a:bodyPr>
          <a:lstStyle/>
          <a:p>
            <a:pPr marL="228600" indent="-228600">
              <a:spcAft>
                <a:spcPts val="1000"/>
              </a:spcAft>
              <a:buAutoNum type="arabicPeriod"/>
            </a:pPr>
            <a:r>
              <a:rPr lang="en-US" b="1" dirty="0" smtClean="0"/>
              <a:t>Right </a:t>
            </a:r>
            <a:r>
              <a:rPr lang="en-US" b="1" dirty="0" smtClean="0"/>
              <a:t>baseline – Dramatic Effects</a:t>
            </a:r>
          </a:p>
        </p:txBody>
      </p:sp>
      <p:pic>
        <p:nvPicPr>
          <p:cNvPr id="8" name="Picture 7"/>
          <p:cNvPicPr>
            <a:picLocks noChangeAspect="1"/>
          </p:cNvPicPr>
          <p:nvPr/>
        </p:nvPicPr>
        <p:blipFill>
          <a:blip r:embed="rId2"/>
          <a:stretch>
            <a:fillRect/>
          </a:stretch>
        </p:blipFill>
        <p:spPr>
          <a:xfrm>
            <a:off x="2318536" y="1464036"/>
            <a:ext cx="7739864" cy="5359868"/>
          </a:xfrm>
          <a:prstGeom prst="rect">
            <a:avLst/>
          </a:prstGeom>
        </p:spPr>
      </p:pic>
    </p:spTree>
    <p:extLst>
      <p:ext uri="{BB962C8B-B14F-4D97-AF65-F5344CB8AC3E}">
        <p14:creationId xmlns:p14="http://schemas.microsoft.com/office/powerpoint/2010/main" val="38440133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3840" y="167423"/>
            <a:ext cx="9144000" cy="711548"/>
          </a:xfrm>
        </p:spPr>
        <p:txBody>
          <a:bodyPr>
            <a:normAutofit/>
          </a:bodyPr>
          <a:lstStyle/>
          <a:p>
            <a:pPr algn="l"/>
            <a:r>
              <a:rPr lang="en-US" sz="4000" dirty="0" smtClean="0">
                <a:solidFill>
                  <a:srgbClr val="FF7F0E"/>
                </a:solidFill>
              </a:rPr>
              <a:t>Line </a:t>
            </a:r>
            <a:r>
              <a:rPr lang="en-US" sz="4000" dirty="0" smtClean="0">
                <a:solidFill>
                  <a:srgbClr val="FF7F0E"/>
                </a:solidFill>
              </a:rPr>
              <a:t>Charts – Good Practices</a:t>
            </a:r>
            <a:endParaRPr lang="en-IN" sz="4000" dirty="0">
              <a:solidFill>
                <a:srgbClr val="FF7F0E"/>
              </a:solidFill>
            </a:endParaRPr>
          </a:p>
        </p:txBody>
      </p:sp>
      <p:cxnSp>
        <p:nvCxnSpPr>
          <p:cNvPr id="3" name="Straight Connector 2"/>
          <p:cNvCxnSpPr/>
          <p:nvPr/>
        </p:nvCxnSpPr>
        <p:spPr>
          <a:xfrm>
            <a:off x="583840" y="878971"/>
            <a:ext cx="10955630" cy="0"/>
          </a:xfrm>
          <a:prstGeom prst="line">
            <a:avLst/>
          </a:prstGeom>
          <a:ln>
            <a:solidFill>
              <a:srgbClr val="FF7F0E"/>
            </a:solidFill>
          </a:ln>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583840" y="1094704"/>
            <a:ext cx="11071540" cy="369332"/>
          </a:xfrm>
          <a:prstGeom prst="rect">
            <a:avLst/>
          </a:prstGeom>
          <a:noFill/>
        </p:spPr>
        <p:txBody>
          <a:bodyPr wrap="square" rtlCol="0">
            <a:spAutoFit/>
          </a:bodyPr>
          <a:lstStyle/>
          <a:p>
            <a:pPr marL="228600" indent="-228600">
              <a:spcAft>
                <a:spcPts val="1000"/>
              </a:spcAft>
              <a:buAutoNum type="arabicPeriod"/>
            </a:pPr>
            <a:r>
              <a:rPr lang="en-US" b="1" dirty="0" smtClean="0"/>
              <a:t>Right </a:t>
            </a:r>
            <a:r>
              <a:rPr lang="en-US" b="1" dirty="0" smtClean="0"/>
              <a:t>baseline – Dramatic Effects</a:t>
            </a:r>
            <a:endParaRPr lang="en-US" b="1" dirty="0" smtClean="0"/>
          </a:p>
        </p:txBody>
      </p:sp>
      <p:pic>
        <p:nvPicPr>
          <p:cNvPr id="9" name="Picture 8"/>
          <p:cNvPicPr>
            <a:picLocks noChangeAspect="1"/>
          </p:cNvPicPr>
          <p:nvPr/>
        </p:nvPicPr>
        <p:blipFill>
          <a:blip r:embed="rId2"/>
          <a:stretch>
            <a:fillRect/>
          </a:stretch>
        </p:blipFill>
        <p:spPr>
          <a:xfrm>
            <a:off x="2219424" y="1511548"/>
            <a:ext cx="7851887" cy="5307815"/>
          </a:xfrm>
          <a:prstGeom prst="rect">
            <a:avLst/>
          </a:prstGeom>
        </p:spPr>
      </p:pic>
    </p:spTree>
    <p:extLst>
      <p:ext uri="{BB962C8B-B14F-4D97-AF65-F5344CB8AC3E}">
        <p14:creationId xmlns:p14="http://schemas.microsoft.com/office/powerpoint/2010/main" val="17835234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583840" y="878971"/>
            <a:ext cx="10955630" cy="0"/>
          </a:xfrm>
          <a:prstGeom prst="line">
            <a:avLst/>
          </a:prstGeom>
          <a:ln>
            <a:solidFill>
              <a:srgbClr val="FF7F0E"/>
            </a:solidFill>
          </a:ln>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583840" y="1094704"/>
            <a:ext cx="9556124" cy="553998"/>
          </a:xfrm>
          <a:prstGeom prst="rect">
            <a:avLst/>
          </a:prstGeom>
          <a:noFill/>
        </p:spPr>
        <p:txBody>
          <a:bodyPr wrap="square" rtlCol="0">
            <a:spAutoFit/>
          </a:bodyPr>
          <a:lstStyle/>
          <a:p>
            <a:r>
              <a:rPr lang="en-US" b="1" dirty="0" smtClean="0"/>
              <a:t>2. Labeling lines directly</a:t>
            </a:r>
          </a:p>
          <a:p>
            <a:endParaRPr lang="en-IN" sz="1200" dirty="0"/>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3649" r="22369"/>
          <a:stretch/>
        </p:blipFill>
        <p:spPr>
          <a:xfrm>
            <a:off x="733338" y="1864434"/>
            <a:ext cx="4628564" cy="4175758"/>
          </a:xfrm>
          <a:prstGeom prst="rect">
            <a:avLst/>
          </a:prstGeom>
        </p:spPr>
      </p:pic>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9382" r="2585"/>
          <a:stretch/>
        </p:blipFill>
        <p:spPr>
          <a:xfrm>
            <a:off x="5361902" y="1771268"/>
            <a:ext cx="6650195" cy="4368941"/>
          </a:xfrm>
          <a:prstGeom prst="rect">
            <a:avLst/>
          </a:prstGeom>
        </p:spPr>
      </p:pic>
      <p:sp>
        <p:nvSpPr>
          <p:cNvPr id="11" name="Title 1"/>
          <p:cNvSpPr txBox="1">
            <a:spLocks/>
          </p:cNvSpPr>
          <p:nvPr/>
        </p:nvSpPr>
        <p:spPr>
          <a:xfrm>
            <a:off x="583840" y="167423"/>
            <a:ext cx="9144000" cy="71154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smtClean="0">
                <a:solidFill>
                  <a:srgbClr val="FF7F0E"/>
                </a:solidFill>
              </a:rPr>
              <a:t>Line Charts – Good Practices</a:t>
            </a:r>
            <a:endParaRPr lang="en-IN" sz="4000" dirty="0">
              <a:solidFill>
                <a:srgbClr val="FF7F0E"/>
              </a:solidFill>
            </a:endParaRPr>
          </a:p>
        </p:txBody>
      </p:sp>
    </p:spTree>
    <p:extLst>
      <p:ext uri="{BB962C8B-B14F-4D97-AF65-F5344CB8AC3E}">
        <p14:creationId xmlns:p14="http://schemas.microsoft.com/office/powerpoint/2010/main" val="36614238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583840" y="878971"/>
            <a:ext cx="10955630" cy="0"/>
          </a:xfrm>
          <a:prstGeom prst="line">
            <a:avLst/>
          </a:prstGeom>
          <a:ln>
            <a:solidFill>
              <a:srgbClr val="FF7F0E"/>
            </a:solidFill>
          </a:ln>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583840" y="1094704"/>
            <a:ext cx="9556124" cy="553998"/>
          </a:xfrm>
          <a:prstGeom prst="rect">
            <a:avLst/>
          </a:prstGeom>
          <a:noFill/>
        </p:spPr>
        <p:txBody>
          <a:bodyPr wrap="square" rtlCol="0">
            <a:spAutoFit/>
          </a:bodyPr>
          <a:lstStyle/>
          <a:p>
            <a:r>
              <a:rPr lang="en-US" b="1" dirty="0"/>
              <a:t>3</a:t>
            </a:r>
            <a:r>
              <a:rPr lang="en-US" b="1" dirty="0" smtClean="0"/>
              <a:t>. Stop lying using </a:t>
            </a:r>
            <a:r>
              <a:rPr lang="en-US" b="1" dirty="0" smtClean="0"/>
              <a:t>line </a:t>
            </a:r>
            <a:r>
              <a:rPr lang="en-US" b="1" dirty="0" smtClean="0"/>
              <a:t>charts</a:t>
            </a:r>
          </a:p>
          <a:p>
            <a:endParaRPr lang="en-IN" sz="12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759" y="1980343"/>
            <a:ext cx="5678849" cy="366406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8641" y="1980343"/>
            <a:ext cx="2133600" cy="3467100"/>
          </a:xfrm>
          <a:prstGeom prst="rect">
            <a:avLst/>
          </a:prstGeom>
        </p:spPr>
      </p:pic>
      <p:sp>
        <p:nvSpPr>
          <p:cNvPr id="8" name="Oval 7"/>
          <p:cNvSpPr/>
          <p:nvPr/>
        </p:nvSpPr>
        <p:spPr>
          <a:xfrm>
            <a:off x="4713668" y="3910854"/>
            <a:ext cx="648234" cy="648267"/>
          </a:xfrm>
          <a:prstGeom prst="ellipse">
            <a:avLst/>
          </a:prstGeom>
          <a:noFill/>
          <a:ln>
            <a:solidFill>
              <a:srgbClr val="FF7F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9" name="Diagram 8"/>
          <p:cNvGraphicFramePr/>
          <p:nvPr>
            <p:extLst>
              <p:ext uri="{D42A27DB-BD31-4B8C-83A1-F6EECF244321}">
                <p14:modId xmlns:p14="http://schemas.microsoft.com/office/powerpoint/2010/main" val="3515751943"/>
              </p:ext>
            </p:extLst>
          </p:nvPr>
        </p:nvGraphicFramePr>
        <p:xfrm>
          <a:off x="7092979" y="3200901"/>
          <a:ext cx="828291" cy="51299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Title 1"/>
          <p:cNvSpPr txBox="1">
            <a:spLocks/>
          </p:cNvSpPr>
          <p:nvPr/>
        </p:nvSpPr>
        <p:spPr>
          <a:xfrm>
            <a:off x="583840" y="167423"/>
            <a:ext cx="9144000" cy="71154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smtClean="0">
                <a:solidFill>
                  <a:srgbClr val="FF7F0E"/>
                </a:solidFill>
              </a:rPr>
              <a:t>Line Charts – Good Practices</a:t>
            </a:r>
            <a:endParaRPr lang="en-IN" sz="4000" dirty="0">
              <a:solidFill>
                <a:srgbClr val="FF7F0E"/>
              </a:solidFill>
            </a:endParaRPr>
          </a:p>
        </p:txBody>
      </p:sp>
    </p:spTree>
    <p:extLst>
      <p:ext uri="{BB962C8B-B14F-4D97-AF65-F5344CB8AC3E}">
        <p14:creationId xmlns:p14="http://schemas.microsoft.com/office/powerpoint/2010/main" val="2415311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583840" y="878971"/>
            <a:ext cx="10955630" cy="0"/>
          </a:xfrm>
          <a:prstGeom prst="line">
            <a:avLst/>
          </a:prstGeom>
          <a:ln>
            <a:solidFill>
              <a:srgbClr val="FF7F0E"/>
            </a:solidFill>
          </a:ln>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583840" y="1094704"/>
            <a:ext cx="9556124" cy="369332"/>
          </a:xfrm>
          <a:prstGeom prst="rect">
            <a:avLst/>
          </a:prstGeom>
          <a:noFill/>
        </p:spPr>
        <p:txBody>
          <a:bodyPr wrap="square" rtlCol="0">
            <a:spAutoFit/>
          </a:bodyPr>
          <a:lstStyle/>
          <a:p>
            <a:r>
              <a:rPr lang="en-US" b="1" dirty="0"/>
              <a:t>3</a:t>
            </a:r>
            <a:r>
              <a:rPr lang="en-US" b="1" dirty="0" smtClean="0"/>
              <a:t>. Stop lying using </a:t>
            </a:r>
            <a:r>
              <a:rPr lang="en-US" b="1" dirty="0" smtClean="0"/>
              <a:t>line charts</a:t>
            </a:r>
            <a:endParaRPr lang="en-US" b="1"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775" y="1864433"/>
            <a:ext cx="5258140" cy="339261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3866" y="1864433"/>
            <a:ext cx="5837424" cy="3514616"/>
          </a:xfrm>
          <a:prstGeom prst="rect">
            <a:avLst/>
          </a:prstGeom>
        </p:spPr>
      </p:pic>
      <p:sp>
        <p:nvSpPr>
          <p:cNvPr id="9" name="Title 1"/>
          <p:cNvSpPr txBox="1">
            <a:spLocks/>
          </p:cNvSpPr>
          <p:nvPr/>
        </p:nvSpPr>
        <p:spPr>
          <a:xfrm>
            <a:off x="583840" y="167423"/>
            <a:ext cx="9144000" cy="71154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smtClean="0">
                <a:solidFill>
                  <a:srgbClr val="FF7F0E"/>
                </a:solidFill>
              </a:rPr>
              <a:t>Line Charts – Good Practices</a:t>
            </a:r>
            <a:endParaRPr lang="en-IN" sz="4000" dirty="0">
              <a:solidFill>
                <a:srgbClr val="FF7F0E"/>
              </a:solidFill>
            </a:endParaRPr>
          </a:p>
        </p:txBody>
      </p:sp>
    </p:spTree>
    <p:extLst>
      <p:ext uri="{BB962C8B-B14F-4D97-AF65-F5344CB8AC3E}">
        <p14:creationId xmlns:p14="http://schemas.microsoft.com/office/powerpoint/2010/main" val="34200896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583840" y="878971"/>
            <a:ext cx="10955630" cy="0"/>
          </a:xfrm>
          <a:prstGeom prst="line">
            <a:avLst/>
          </a:prstGeom>
          <a:ln>
            <a:solidFill>
              <a:srgbClr val="FF7F0E"/>
            </a:solidFill>
          </a:ln>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583840" y="1094704"/>
            <a:ext cx="9556124" cy="369332"/>
          </a:xfrm>
          <a:prstGeom prst="rect">
            <a:avLst/>
          </a:prstGeom>
          <a:noFill/>
        </p:spPr>
        <p:txBody>
          <a:bodyPr wrap="square" rtlCol="0">
            <a:spAutoFit/>
          </a:bodyPr>
          <a:lstStyle/>
          <a:p>
            <a:r>
              <a:rPr lang="en-US" b="1" dirty="0" smtClean="0"/>
              <a:t>4. Take care of uneven horizontal axis increments</a:t>
            </a:r>
            <a:r>
              <a:rPr lang="en-US" b="1" dirty="0" smtClean="0"/>
              <a:t>.</a:t>
            </a:r>
            <a:endParaRPr lang="en-US" b="1" dirty="0" smtClean="0"/>
          </a:p>
        </p:txBody>
      </p:sp>
      <p:pic>
        <p:nvPicPr>
          <p:cNvPr id="8" name="Picture 7"/>
          <p:cNvPicPr>
            <a:picLocks noChangeAspect="1"/>
          </p:cNvPicPr>
          <p:nvPr/>
        </p:nvPicPr>
        <p:blipFill>
          <a:blip r:embed="rId2"/>
          <a:stretch>
            <a:fillRect/>
          </a:stretch>
        </p:blipFill>
        <p:spPr>
          <a:xfrm>
            <a:off x="389922" y="1894625"/>
            <a:ext cx="5627116" cy="4159874"/>
          </a:xfrm>
          <a:prstGeom prst="rect">
            <a:avLst/>
          </a:prstGeom>
        </p:spPr>
      </p:pic>
      <p:pic>
        <p:nvPicPr>
          <p:cNvPr id="9" name="Picture 8"/>
          <p:cNvPicPr>
            <a:picLocks noChangeAspect="1"/>
          </p:cNvPicPr>
          <p:nvPr/>
        </p:nvPicPr>
        <p:blipFill>
          <a:blip r:embed="rId3"/>
          <a:stretch>
            <a:fillRect/>
          </a:stretch>
        </p:blipFill>
        <p:spPr>
          <a:xfrm>
            <a:off x="6273942" y="1894624"/>
            <a:ext cx="5562257" cy="4159875"/>
          </a:xfrm>
          <a:prstGeom prst="rect">
            <a:avLst/>
          </a:prstGeom>
        </p:spPr>
      </p:pic>
      <p:sp>
        <p:nvSpPr>
          <p:cNvPr id="10" name="Title 1"/>
          <p:cNvSpPr txBox="1">
            <a:spLocks/>
          </p:cNvSpPr>
          <p:nvPr/>
        </p:nvSpPr>
        <p:spPr>
          <a:xfrm>
            <a:off x="583840" y="167423"/>
            <a:ext cx="9144000" cy="71154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smtClean="0">
                <a:solidFill>
                  <a:srgbClr val="FF7F0E"/>
                </a:solidFill>
              </a:rPr>
              <a:t>Line Charts – Good Practices</a:t>
            </a:r>
            <a:endParaRPr lang="en-IN" sz="4000" dirty="0">
              <a:solidFill>
                <a:srgbClr val="FF7F0E"/>
              </a:solidFill>
            </a:endParaRPr>
          </a:p>
        </p:txBody>
      </p:sp>
    </p:spTree>
    <p:extLst>
      <p:ext uri="{BB962C8B-B14F-4D97-AF65-F5344CB8AC3E}">
        <p14:creationId xmlns:p14="http://schemas.microsoft.com/office/powerpoint/2010/main" val="37097274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583840" y="878971"/>
            <a:ext cx="10955630" cy="0"/>
          </a:xfrm>
          <a:prstGeom prst="line">
            <a:avLst/>
          </a:prstGeom>
          <a:ln>
            <a:solidFill>
              <a:srgbClr val="FF7F0E"/>
            </a:solidFill>
          </a:ln>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583840" y="1094704"/>
            <a:ext cx="9556124" cy="369332"/>
          </a:xfrm>
          <a:prstGeom prst="rect">
            <a:avLst/>
          </a:prstGeom>
          <a:noFill/>
        </p:spPr>
        <p:txBody>
          <a:bodyPr wrap="square" rtlCol="0">
            <a:spAutoFit/>
          </a:bodyPr>
          <a:lstStyle/>
          <a:p>
            <a:r>
              <a:rPr lang="en-US" b="1" dirty="0" smtClean="0"/>
              <a:t>5. No 3D </a:t>
            </a:r>
            <a:r>
              <a:rPr lang="en-US" b="1" dirty="0" smtClean="0"/>
              <a:t>please</a:t>
            </a:r>
            <a:r>
              <a:rPr lang="en-IN" b="1" dirty="0"/>
              <a:t> </a:t>
            </a:r>
            <a:r>
              <a:rPr lang="en-IN" b="1" dirty="0" smtClean="0"/>
              <a:t>!!</a:t>
            </a:r>
            <a:endParaRPr lang="en-US" b="1" dirty="0" smtClean="0"/>
          </a:p>
        </p:txBody>
      </p:sp>
      <p:pic>
        <p:nvPicPr>
          <p:cNvPr id="5" name="Picture 4"/>
          <p:cNvPicPr>
            <a:picLocks noChangeAspect="1"/>
          </p:cNvPicPr>
          <p:nvPr/>
        </p:nvPicPr>
        <p:blipFill>
          <a:blip r:embed="rId2"/>
          <a:stretch>
            <a:fillRect/>
          </a:stretch>
        </p:blipFill>
        <p:spPr>
          <a:xfrm>
            <a:off x="927479" y="2047674"/>
            <a:ext cx="4791910" cy="3631909"/>
          </a:xfrm>
          <a:prstGeom prst="rect">
            <a:avLst/>
          </a:prstGeom>
        </p:spPr>
      </p:pic>
      <p:pic>
        <p:nvPicPr>
          <p:cNvPr id="6" name="Picture 5"/>
          <p:cNvPicPr>
            <a:picLocks noChangeAspect="1"/>
          </p:cNvPicPr>
          <p:nvPr/>
        </p:nvPicPr>
        <p:blipFill>
          <a:blip r:embed="rId3"/>
          <a:stretch>
            <a:fillRect/>
          </a:stretch>
        </p:blipFill>
        <p:spPr>
          <a:xfrm>
            <a:off x="6236459" y="2047674"/>
            <a:ext cx="5303011" cy="3907482"/>
          </a:xfrm>
          <a:prstGeom prst="rect">
            <a:avLst/>
          </a:prstGeom>
        </p:spPr>
      </p:pic>
      <p:sp>
        <p:nvSpPr>
          <p:cNvPr id="8" name="Title 1"/>
          <p:cNvSpPr txBox="1">
            <a:spLocks/>
          </p:cNvSpPr>
          <p:nvPr/>
        </p:nvSpPr>
        <p:spPr>
          <a:xfrm>
            <a:off x="583840" y="167423"/>
            <a:ext cx="9144000" cy="71154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smtClean="0">
                <a:solidFill>
                  <a:srgbClr val="FF7F0E"/>
                </a:solidFill>
              </a:rPr>
              <a:t>Line Charts – Good Practices</a:t>
            </a:r>
            <a:endParaRPr lang="en-IN" sz="4000" dirty="0">
              <a:solidFill>
                <a:srgbClr val="FF7F0E"/>
              </a:solidFill>
            </a:endParaRPr>
          </a:p>
        </p:txBody>
      </p:sp>
    </p:spTree>
    <p:extLst>
      <p:ext uri="{BB962C8B-B14F-4D97-AF65-F5344CB8AC3E}">
        <p14:creationId xmlns:p14="http://schemas.microsoft.com/office/powerpoint/2010/main" val="13237148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5907" y="1311199"/>
            <a:ext cx="11938717" cy="1323439"/>
          </a:xfrm>
          <a:prstGeom prst="rect">
            <a:avLst/>
          </a:prstGeom>
          <a:noFill/>
        </p:spPr>
        <p:txBody>
          <a:bodyPr wrap="square" rtlCol="0">
            <a:spAutoFit/>
          </a:bodyPr>
          <a:lstStyle/>
          <a:p>
            <a:pPr algn="ctr"/>
            <a:r>
              <a:rPr lang="en-US" sz="8000" dirty="0" smtClean="0">
                <a:solidFill>
                  <a:srgbClr val="FF7F0E"/>
                </a:solidFill>
              </a:rPr>
              <a:t>Type of Charts</a:t>
            </a:r>
          </a:p>
        </p:txBody>
      </p:sp>
      <p:sp>
        <p:nvSpPr>
          <p:cNvPr id="12" name="TextBox 11"/>
          <p:cNvSpPr txBox="1"/>
          <p:nvPr/>
        </p:nvSpPr>
        <p:spPr>
          <a:xfrm>
            <a:off x="139517" y="3408305"/>
            <a:ext cx="11938717" cy="861774"/>
          </a:xfrm>
          <a:prstGeom prst="rect">
            <a:avLst/>
          </a:prstGeom>
          <a:noFill/>
        </p:spPr>
        <p:txBody>
          <a:bodyPr wrap="square" rtlCol="0">
            <a:spAutoFit/>
          </a:bodyPr>
          <a:lstStyle/>
          <a:p>
            <a:pPr algn="ctr"/>
            <a:r>
              <a:rPr lang="en-US" sz="5000" dirty="0" smtClean="0">
                <a:solidFill>
                  <a:srgbClr val="1F77B4"/>
                </a:solidFill>
              </a:rPr>
              <a:t>Scatter Plots</a:t>
            </a:r>
          </a:p>
        </p:txBody>
      </p:sp>
      <p:cxnSp>
        <p:nvCxnSpPr>
          <p:cNvPr id="13" name="Straight Connector 12"/>
          <p:cNvCxnSpPr/>
          <p:nvPr/>
        </p:nvCxnSpPr>
        <p:spPr>
          <a:xfrm>
            <a:off x="635356" y="2733528"/>
            <a:ext cx="10955630" cy="0"/>
          </a:xfrm>
          <a:prstGeom prst="line">
            <a:avLst/>
          </a:prstGeom>
          <a:ln>
            <a:solidFill>
              <a:srgbClr val="FF7F0E"/>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373703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3840" y="167423"/>
            <a:ext cx="9144000" cy="711548"/>
          </a:xfrm>
        </p:spPr>
        <p:txBody>
          <a:bodyPr>
            <a:normAutofit/>
          </a:bodyPr>
          <a:lstStyle/>
          <a:p>
            <a:pPr algn="l"/>
            <a:r>
              <a:rPr lang="en-US" sz="4000" dirty="0" smtClean="0">
                <a:solidFill>
                  <a:srgbClr val="FF7F0E"/>
                </a:solidFill>
              </a:rPr>
              <a:t>Scatter Plots</a:t>
            </a:r>
            <a:endParaRPr lang="en-IN" sz="4000" dirty="0">
              <a:solidFill>
                <a:srgbClr val="FF7F0E"/>
              </a:solidFill>
            </a:endParaRPr>
          </a:p>
        </p:txBody>
      </p:sp>
      <p:cxnSp>
        <p:nvCxnSpPr>
          <p:cNvPr id="3" name="Straight Connector 2"/>
          <p:cNvCxnSpPr/>
          <p:nvPr/>
        </p:nvCxnSpPr>
        <p:spPr>
          <a:xfrm>
            <a:off x="583840" y="878971"/>
            <a:ext cx="10955630" cy="0"/>
          </a:xfrm>
          <a:prstGeom prst="line">
            <a:avLst/>
          </a:prstGeom>
          <a:ln>
            <a:solidFill>
              <a:srgbClr val="FF7F0E"/>
            </a:solidFill>
          </a:ln>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583840" y="1094704"/>
            <a:ext cx="10955630" cy="1882567"/>
          </a:xfrm>
          <a:prstGeom prst="rect">
            <a:avLst/>
          </a:prstGeom>
          <a:noFill/>
        </p:spPr>
        <p:txBody>
          <a:bodyPr wrap="square" rtlCol="0">
            <a:spAutoFit/>
          </a:bodyPr>
          <a:lstStyle/>
          <a:p>
            <a:pPr>
              <a:spcAft>
                <a:spcPts val="1000"/>
              </a:spcAft>
            </a:pPr>
            <a:r>
              <a:rPr lang="en-IN" dirty="0"/>
              <a:t>A scatter plot is a two-dimensional data visualization that uses dots to represent the values obtained for two different variables - one plotted along the x-axis and the other plotted along the y-axis</a:t>
            </a:r>
            <a:r>
              <a:rPr lang="en-IN" dirty="0" smtClean="0"/>
              <a:t>.</a:t>
            </a:r>
          </a:p>
          <a:p>
            <a:r>
              <a:rPr lang="en-IN" dirty="0"/>
              <a:t>Scatter plots are an effective way to give you a sense </a:t>
            </a:r>
            <a:r>
              <a:rPr lang="en-IN" dirty="0" smtClean="0"/>
              <a:t>of trends</a:t>
            </a:r>
            <a:r>
              <a:rPr lang="en-IN" dirty="0"/>
              <a:t>, concentrations and outliers that will direct you </a:t>
            </a:r>
            <a:r>
              <a:rPr lang="en-IN" dirty="0" smtClean="0"/>
              <a:t>to where </a:t>
            </a:r>
            <a:r>
              <a:rPr lang="en-IN" dirty="0"/>
              <a:t>you want to focus </a:t>
            </a:r>
            <a:r>
              <a:rPr lang="en-IN" dirty="0" smtClean="0"/>
              <a:t>your investigation </a:t>
            </a:r>
            <a:r>
              <a:rPr lang="en-IN" dirty="0"/>
              <a:t>efforts further</a:t>
            </a:r>
            <a:r>
              <a:rPr lang="en-IN" dirty="0" smtClean="0"/>
              <a:t>.</a:t>
            </a:r>
          </a:p>
          <a:p>
            <a:endParaRPr lang="en-US" dirty="0"/>
          </a:p>
          <a:p>
            <a:r>
              <a:rPr lang="en-IN" dirty="0" smtClean="0"/>
              <a:t>For </a:t>
            </a:r>
            <a:r>
              <a:rPr lang="en-IN" dirty="0"/>
              <a:t>example this scatter plot shows the height and weight of a fictitious set of children.</a:t>
            </a:r>
            <a:endParaRPr lang="en-IN" dirty="0">
              <a:solidFill>
                <a:srgbClr val="FF7F0E"/>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9438" y="2977271"/>
            <a:ext cx="7444434" cy="3609422"/>
          </a:xfrm>
          <a:prstGeom prst="rect">
            <a:avLst/>
          </a:prstGeom>
        </p:spPr>
      </p:pic>
    </p:spTree>
    <p:extLst>
      <p:ext uri="{BB962C8B-B14F-4D97-AF65-F5344CB8AC3E}">
        <p14:creationId xmlns:p14="http://schemas.microsoft.com/office/powerpoint/2010/main" val="13992961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3840" y="167423"/>
            <a:ext cx="9144000" cy="711548"/>
          </a:xfrm>
        </p:spPr>
        <p:txBody>
          <a:bodyPr>
            <a:normAutofit/>
          </a:bodyPr>
          <a:lstStyle/>
          <a:p>
            <a:pPr algn="l"/>
            <a:r>
              <a:rPr lang="en-US" sz="4000" dirty="0" smtClean="0">
                <a:solidFill>
                  <a:srgbClr val="FF7F0E"/>
                </a:solidFill>
              </a:rPr>
              <a:t>Scatter Plots</a:t>
            </a:r>
            <a:endParaRPr lang="en-IN" sz="4000" dirty="0">
              <a:solidFill>
                <a:srgbClr val="FF7F0E"/>
              </a:solidFill>
            </a:endParaRPr>
          </a:p>
        </p:txBody>
      </p:sp>
      <p:cxnSp>
        <p:nvCxnSpPr>
          <p:cNvPr id="3" name="Straight Connector 2"/>
          <p:cNvCxnSpPr/>
          <p:nvPr/>
        </p:nvCxnSpPr>
        <p:spPr>
          <a:xfrm>
            <a:off x="583840" y="878971"/>
            <a:ext cx="10955630" cy="0"/>
          </a:xfrm>
          <a:prstGeom prst="line">
            <a:avLst/>
          </a:prstGeom>
          <a:ln>
            <a:solidFill>
              <a:srgbClr val="FF7F0E"/>
            </a:solidFill>
          </a:ln>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583840" y="1094704"/>
            <a:ext cx="10955630" cy="2010807"/>
          </a:xfrm>
          <a:prstGeom prst="rect">
            <a:avLst/>
          </a:prstGeom>
          <a:noFill/>
        </p:spPr>
        <p:txBody>
          <a:bodyPr wrap="square" rtlCol="0">
            <a:spAutoFit/>
          </a:bodyPr>
          <a:lstStyle/>
          <a:p>
            <a:pPr>
              <a:spcAft>
                <a:spcPts val="1000"/>
              </a:spcAft>
            </a:pPr>
            <a:r>
              <a:rPr lang="en-US" dirty="0" smtClean="0"/>
              <a:t>Scatter Plots are used when </a:t>
            </a:r>
            <a:r>
              <a:rPr lang="en-IN" dirty="0" smtClean="0"/>
              <a:t>you </a:t>
            </a:r>
            <a:r>
              <a:rPr lang="en-IN" dirty="0"/>
              <a:t>want to show the relationship between two variables. Scatter plots are sometimes called correlation plots because they show how two variables are correlated</a:t>
            </a:r>
            <a:r>
              <a:rPr lang="en-IN" dirty="0" smtClean="0"/>
              <a:t>.</a:t>
            </a:r>
          </a:p>
          <a:p>
            <a:pPr>
              <a:spcAft>
                <a:spcPts val="1000"/>
              </a:spcAft>
            </a:pPr>
            <a:r>
              <a:rPr lang="en-IN" dirty="0"/>
              <a:t>In the height and weight example, the chart wasn’t just a simple log of the height and weight of a set of children, but it also visualized the relationship between height and weight - namely that weight increases as height increases</a:t>
            </a:r>
            <a:r>
              <a:rPr lang="en-IN" dirty="0" smtClean="0"/>
              <a:t>.</a:t>
            </a:r>
          </a:p>
          <a:p>
            <a:pPr>
              <a:spcAft>
                <a:spcPts val="1000"/>
              </a:spcAft>
            </a:pPr>
            <a:r>
              <a:rPr lang="en-IN" dirty="0"/>
              <a:t>Notice that the relationship isn’t perfect, some taller children weight less than some shorter children, but the general trend is pretty strong and we can see that weight is correlated with height</a:t>
            </a:r>
            <a:r>
              <a:rPr lang="en-IN" dirty="0" smtClean="0"/>
              <a:t>.</a:t>
            </a:r>
            <a:endParaRPr lang="en-US" dirty="0" smtClean="0">
              <a:solidFill>
                <a:srgbClr val="FF7F0E"/>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9438" y="3105511"/>
            <a:ext cx="7444434" cy="3609422"/>
          </a:xfrm>
          <a:prstGeom prst="rect">
            <a:avLst/>
          </a:prstGeom>
        </p:spPr>
      </p:pic>
    </p:spTree>
    <p:extLst>
      <p:ext uri="{BB962C8B-B14F-4D97-AF65-F5344CB8AC3E}">
        <p14:creationId xmlns:p14="http://schemas.microsoft.com/office/powerpoint/2010/main" val="17477578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3840" y="167423"/>
            <a:ext cx="9144000" cy="711548"/>
          </a:xfrm>
        </p:spPr>
        <p:txBody>
          <a:bodyPr>
            <a:normAutofit/>
          </a:bodyPr>
          <a:lstStyle/>
          <a:p>
            <a:pPr algn="l"/>
            <a:r>
              <a:rPr lang="en-US" sz="4000" dirty="0" smtClean="0">
                <a:solidFill>
                  <a:srgbClr val="FF7F0E"/>
                </a:solidFill>
              </a:rPr>
              <a:t>What people think Visualization is…</a:t>
            </a:r>
            <a:endParaRPr lang="en-IN" sz="4000" dirty="0">
              <a:solidFill>
                <a:srgbClr val="FF7F0E"/>
              </a:solidFill>
            </a:endParaRPr>
          </a:p>
        </p:txBody>
      </p:sp>
      <p:cxnSp>
        <p:nvCxnSpPr>
          <p:cNvPr id="3" name="Straight Connector 2"/>
          <p:cNvCxnSpPr/>
          <p:nvPr/>
        </p:nvCxnSpPr>
        <p:spPr>
          <a:xfrm>
            <a:off x="583840" y="878971"/>
            <a:ext cx="10955630" cy="0"/>
          </a:xfrm>
          <a:prstGeom prst="line">
            <a:avLst/>
          </a:prstGeom>
          <a:ln>
            <a:solidFill>
              <a:srgbClr val="FF7F0E"/>
            </a:solidFill>
          </a:ln>
        </p:spPr>
        <p:style>
          <a:lnRef idx="1">
            <a:schemeClr val="dk1"/>
          </a:lnRef>
          <a:fillRef idx="0">
            <a:schemeClr val="dk1"/>
          </a:fillRef>
          <a:effectRef idx="0">
            <a:schemeClr val="dk1"/>
          </a:effectRef>
          <a:fontRef idx="minor">
            <a:schemeClr val="tx1"/>
          </a:fontRef>
        </p:style>
      </p:cxn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729" y="978793"/>
            <a:ext cx="5288926" cy="5288926"/>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8054" y="1094703"/>
            <a:ext cx="5271416" cy="5486400"/>
          </a:xfrm>
          <a:prstGeom prst="rect">
            <a:avLst/>
          </a:prstGeom>
        </p:spPr>
      </p:pic>
    </p:spTree>
    <p:extLst>
      <p:ext uri="{BB962C8B-B14F-4D97-AF65-F5344CB8AC3E}">
        <p14:creationId xmlns:p14="http://schemas.microsoft.com/office/powerpoint/2010/main" val="8588302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3840" y="167423"/>
            <a:ext cx="9144000" cy="711548"/>
          </a:xfrm>
        </p:spPr>
        <p:txBody>
          <a:bodyPr>
            <a:normAutofit/>
          </a:bodyPr>
          <a:lstStyle/>
          <a:p>
            <a:pPr algn="l"/>
            <a:r>
              <a:rPr lang="en-US" sz="4000" dirty="0" smtClean="0">
                <a:solidFill>
                  <a:srgbClr val="FF7F0E"/>
                </a:solidFill>
              </a:rPr>
              <a:t>Scatter Plots</a:t>
            </a:r>
            <a:endParaRPr lang="en-IN" sz="4000" dirty="0">
              <a:solidFill>
                <a:srgbClr val="FF7F0E"/>
              </a:solidFill>
            </a:endParaRPr>
          </a:p>
        </p:txBody>
      </p:sp>
      <p:cxnSp>
        <p:nvCxnSpPr>
          <p:cNvPr id="3" name="Straight Connector 2"/>
          <p:cNvCxnSpPr/>
          <p:nvPr/>
        </p:nvCxnSpPr>
        <p:spPr>
          <a:xfrm>
            <a:off x="583840" y="878971"/>
            <a:ext cx="10955630" cy="0"/>
          </a:xfrm>
          <a:prstGeom prst="line">
            <a:avLst/>
          </a:prstGeom>
          <a:ln>
            <a:solidFill>
              <a:srgbClr val="FF7F0E"/>
            </a:solidFill>
          </a:ln>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583840" y="1094704"/>
            <a:ext cx="10955630" cy="923330"/>
          </a:xfrm>
          <a:prstGeom prst="rect">
            <a:avLst/>
          </a:prstGeom>
          <a:noFill/>
        </p:spPr>
        <p:txBody>
          <a:bodyPr wrap="square" rtlCol="0">
            <a:spAutoFit/>
          </a:bodyPr>
          <a:lstStyle/>
          <a:p>
            <a:pPr>
              <a:spcAft>
                <a:spcPts val="1000"/>
              </a:spcAft>
            </a:pPr>
            <a:r>
              <a:rPr lang="en-IN" dirty="0" smtClean="0"/>
              <a:t>Additionally</a:t>
            </a:r>
            <a:r>
              <a:rPr lang="en-IN" dirty="0"/>
              <a:t>, the size, shape or </a:t>
            </a:r>
            <a:r>
              <a:rPr lang="en-IN" dirty="0" err="1"/>
              <a:t>color</a:t>
            </a:r>
            <a:r>
              <a:rPr lang="en-IN" dirty="0"/>
              <a:t> of the dot could represents a third (or even fourth variable). For example, this chart shows the height and weight data but adds in the information of the gender of the child as the </a:t>
            </a:r>
            <a:r>
              <a:rPr lang="en-IN" dirty="0" err="1"/>
              <a:t>color</a:t>
            </a:r>
            <a:r>
              <a:rPr lang="en-IN" dirty="0"/>
              <a:t> of the dot</a:t>
            </a:r>
            <a:r>
              <a:rPr lang="en-IN" dirty="0" smtClean="0"/>
              <a:t>.</a:t>
            </a:r>
            <a:endParaRPr lang="en-IN" dirty="0">
              <a:solidFill>
                <a:srgbClr val="FF7F0E"/>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0826" y="2414587"/>
            <a:ext cx="7021657" cy="3482401"/>
          </a:xfrm>
          <a:prstGeom prst="rect">
            <a:avLst/>
          </a:prstGeom>
        </p:spPr>
      </p:pic>
    </p:spTree>
    <p:extLst>
      <p:ext uri="{BB962C8B-B14F-4D97-AF65-F5344CB8AC3E}">
        <p14:creationId xmlns:p14="http://schemas.microsoft.com/office/powerpoint/2010/main" val="14340654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5907" y="1311199"/>
            <a:ext cx="11938717" cy="1323439"/>
          </a:xfrm>
          <a:prstGeom prst="rect">
            <a:avLst/>
          </a:prstGeom>
          <a:noFill/>
        </p:spPr>
        <p:txBody>
          <a:bodyPr wrap="square" rtlCol="0">
            <a:spAutoFit/>
          </a:bodyPr>
          <a:lstStyle/>
          <a:p>
            <a:pPr algn="ctr"/>
            <a:r>
              <a:rPr lang="en-US" sz="8000" dirty="0" smtClean="0">
                <a:solidFill>
                  <a:srgbClr val="FF7F0E"/>
                </a:solidFill>
              </a:rPr>
              <a:t>Type of Charts</a:t>
            </a:r>
          </a:p>
        </p:txBody>
      </p:sp>
      <p:sp>
        <p:nvSpPr>
          <p:cNvPr id="12" name="TextBox 11"/>
          <p:cNvSpPr txBox="1"/>
          <p:nvPr/>
        </p:nvSpPr>
        <p:spPr>
          <a:xfrm>
            <a:off x="139517" y="3408305"/>
            <a:ext cx="11938717" cy="861774"/>
          </a:xfrm>
          <a:prstGeom prst="rect">
            <a:avLst/>
          </a:prstGeom>
          <a:noFill/>
        </p:spPr>
        <p:txBody>
          <a:bodyPr wrap="square" rtlCol="0">
            <a:spAutoFit/>
          </a:bodyPr>
          <a:lstStyle/>
          <a:p>
            <a:pPr algn="ctr"/>
            <a:r>
              <a:rPr lang="en-US" sz="5000" dirty="0" smtClean="0">
                <a:solidFill>
                  <a:srgbClr val="1F77B4"/>
                </a:solidFill>
              </a:rPr>
              <a:t>Box </a:t>
            </a:r>
            <a:r>
              <a:rPr lang="en-US" sz="5000" dirty="0" smtClean="0">
                <a:solidFill>
                  <a:srgbClr val="1F77B4"/>
                </a:solidFill>
              </a:rPr>
              <a:t>Plots</a:t>
            </a:r>
          </a:p>
        </p:txBody>
      </p:sp>
      <p:cxnSp>
        <p:nvCxnSpPr>
          <p:cNvPr id="13" name="Straight Connector 12"/>
          <p:cNvCxnSpPr/>
          <p:nvPr/>
        </p:nvCxnSpPr>
        <p:spPr>
          <a:xfrm>
            <a:off x="635356" y="2733528"/>
            <a:ext cx="10955630" cy="0"/>
          </a:xfrm>
          <a:prstGeom prst="line">
            <a:avLst/>
          </a:prstGeom>
          <a:ln>
            <a:solidFill>
              <a:srgbClr val="FF7F0E"/>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662191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3840" y="167423"/>
            <a:ext cx="9144000" cy="711548"/>
          </a:xfrm>
        </p:spPr>
        <p:txBody>
          <a:bodyPr>
            <a:normAutofit/>
          </a:bodyPr>
          <a:lstStyle/>
          <a:p>
            <a:pPr algn="l"/>
            <a:r>
              <a:rPr lang="en-US" sz="4000" dirty="0" smtClean="0">
                <a:solidFill>
                  <a:srgbClr val="FF7F0E"/>
                </a:solidFill>
              </a:rPr>
              <a:t>Box Plots</a:t>
            </a:r>
            <a:endParaRPr lang="en-IN" sz="4000" dirty="0">
              <a:solidFill>
                <a:srgbClr val="FF7F0E"/>
              </a:solidFill>
            </a:endParaRPr>
          </a:p>
        </p:txBody>
      </p:sp>
      <p:cxnSp>
        <p:nvCxnSpPr>
          <p:cNvPr id="3" name="Straight Connector 2"/>
          <p:cNvCxnSpPr/>
          <p:nvPr/>
        </p:nvCxnSpPr>
        <p:spPr>
          <a:xfrm>
            <a:off x="583840" y="878971"/>
            <a:ext cx="10955630" cy="0"/>
          </a:xfrm>
          <a:prstGeom prst="line">
            <a:avLst/>
          </a:prstGeom>
          <a:ln>
            <a:solidFill>
              <a:srgbClr val="FF7F0E"/>
            </a:solidFill>
          </a:ln>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583840" y="1094704"/>
            <a:ext cx="10955630" cy="369332"/>
          </a:xfrm>
          <a:prstGeom prst="rect">
            <a:avLst/>
          </a:prstGeom>
          <a:noFill/>
        </p:spPr>
        <p:txBody>
          <a:bodyPr wrap="square" rtlCol="0">
            <a:spAutoFit/>
          </a:bodyPr>
          <a:lstStyle/>
          <a:p>
            <a:pPr>
              <a:spcAft>
                <a:spcPts val="1000"/>
              </a:spcAft>
            </a:pPr>
            <a:r>
              <a:rPr lang="en-US" dirty="0" smtClean="0"/>
              <a:t>Sometimes also called Box and Whisker plot </a:t>
            </a:r>
            <a:r>
              <a:rPr lang="en-IN" dirty="0"/>
              <a:t>are an important way to </a:t>
            </a:r>
            <a:r>
              <a:rPr lang="en-IN" dirty="0">
                <a:solidFill>
                  <a:srgbClr val="FF7F0E"/>
                </a:solidFill>
              </a:rPr>
              <a:t>show distributions of data</a:t>
            </a:r>
            <a:r>
              <a:rPr lang="en-IN" dirty="0" smtClean="0"/>
              <a:t>.</a:t>
            </a:r>
          </a:p>
        </p:txBody>
      </p:sp>
      <p:pic>
        <p:nvPicPr>
          <p:cNvPr id="6" name="Picture 5"/>
          <p:cNvPicPr>
            <a:picLocks noChangeAspect="1"/>
          </p:cNvPicPr>
          <p:nvPr/>
        </p:nvPicPr>
        <p:blipFill>
          <a:blip r:embed="rId2"/>
          <a:stretch>
            <a:fillRect/>
          </a:stretch>
        </p:blipFill>
        <p:spPr>
          <a:xfrm>
            <a:off x="4599709" y="1590519"/>
            <a:ext cx="6939761" cy="4917316"/>
          </a:xfrm>
          <a:prstGeom prst="rect">
            <a:avLst/>
          </a:prstGeom>
        </p:spPr>
      </p:pic>
      <p:sp>
        <p:nvSpPr>
          <p:cNvPr id="7" name="TextBox 6"/>
          <p:cNvSpPr txBox="1"/>
          <p:nvPr/>
        </p:nvSpPr>
        <p:spPr>
          <a:xfrm>
            <a:off x="583840" y="1530555"/>
            <a:ext cx="3905033" cy="3416320"/>
          </a:xfrm>
          <a:prstGeom prst="rect">
            <a:avLst/>
          </a:prstGeom>
          <a:noFill/>
        </p:spPr>
        <p:txBody>
          <a:bodyPr wrap="square" rtlCol="0">
            <a:spAutoFit/>
          </a:bodyPr>
          <a:lstStyle/>
          <a:p>
            <a:r>
              <a:rPr lang="en-IN" dirty="0"/>
              <a:t>The name refers to the two parts of the plot: </a:t>
            </a:r>
            <a:endParaRPr lang="en-IN" dirty="0" smtClean="0"/>
          </a:p>
          <a:p>
            <a:r>
              <a:rPr lang="en-IN" dirty="0" smtClean="0"/>
              <a:t>the </a:t>
            </a:r>
            <a:r>
              <a:rPr lang="en-IN" dirty="0"/>
              <a:t>box, </a:t>
            </a:r>
            <a:endParaRPr lang="en-IN" dirty="0" smtClean="0"/>
          </a:p>
          <a:p>
            <a:r>
              <a:rPr lang="en-IN" dirty="0" smtClean="0"/>
              <a:t>which </a:t>
            </a:r>
            <a:r>
              <a:rPr lang="en-IN" dirty="0"/>
              <a:t>contains the median of the data along with the 1st and 3rd quartiles (25% greater and less than the median), </a:t>
            </a:r>
            <a:endParaRPr lang="en-IN" dirty="0" smtClean="0"/>
          </a:p>
          <a:p>
            <a:r>
              <a:rPr lang="en-IN" dirty="0" smtClean="0"/>
              <a:t>and </a:t>
            </a:r>
            <a:r>
              <a:rPr lang="en-IN" dirty="0"/>
              <a:t>the whiskers, </a:t>
            </a:r>
            <a:endParaRPr lang="en-IN" dirty="0" smtClean="0"/>
          </a:p>
          <a:p>
            <a:r>
              <a:rPr lang="en-IN" dirty="0" smtClean="0"/>
              <a:t>which </a:t>
            </a:r>
            <a:r>
              <a:rPr lang="en-IN" dirty="0"/>
              <a:t>typically represents data within 1.5 times the Inter-quartile Range (the difference between the 1st and 3rd quartiles).</a:t>
            </a:r>
            <a:endParaRPr lang="en-IN" dirty="0">
              <a:solidFill>
                <a:srgbClr val="FF7F0E"/>
              </a:solidFill>
            </a:endParaRPr>
          </a:p>
          <a:p>
            <a:endParaRPr lang="en-IN" dirty="0"/>
          </a:p>
        </p:txBody>
      </p:sp>
    </p:spTree>
    <p:extLst>
      <p:ext uri="{BB962C8B-B14F-4D97-AF65-F5344CB8AC3E}">
        <p14:creationId xmlns:p14="http://schemas.microsoft.com/office/powerpoint/2010/main" val="33598100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3840" y="167423"/>
            <a:ext cx="9144000" cy="711548"/>
          </a:xfrm>
        </p:spPr>
        <p:txBody>
          <a:bodyPr>
            <a:normAutofit/>
          </a:bodyPr>
          <a:lstStyle/>
          <a:p>
            <a:pPr algn="l"/>
            <a:r>
              <a:rPr lang="en-US" sz="4000" dirty="0">
                <a:solidFill>
                  <a:srgbClr val="FF7F0E"/>
                </a:solidFill>
              </a:rPr>
              <a:t>Box Plots - Interpretation</a:t>
            </a:r>
            <a:endParaRPr lang="en-IN" sz="4000" dirty="0">
              <a:solidFill>
                <a:srgbClr val="FF7F0E"/>
              </a:solidFill>
            </a:endParaRPr>
          </a:p>
        </p:txBody>
      </p:sp>
      <p:cxnSp>
        <p:nvCxnSpPr>
          <p:cNvPr id="3" name="Straight Connector 2"/>
          <p:cNvCxnSpPr/>
          <p:nvPr/>
        </p:nvCxnSpPr>
        <p:spPr>
          <a:xfrm>
            <a:off x="583840" y="878971"/>
            <a:ext cx="10955630" cy="0"/>
          </a:xfrm>
          <a:prstGeom prst="line">
            <a:avLst/>
          </a:prstGeom>
          <a:ln>
            <a:solidFill>
              <a:srgbClr val="FF7F0E"/>
            </a:solidFill>
          </a:ln>
        </p:spPr>
        <p:style>
          <a:lnRef idx="1">
            <a:schemeClr val="dk1"/>
          </a:lnRef>
          <a:fillRef idx="0">
            <a:schemeClr val="dk1"/>
          </a:fillRef>
          <a:effectRef idx="0">
            <a:schemeClr val="dk1"/>
          </a:effectRef>
          <a:fontRef idx="minor">
            <a:schemeClr val="tx1"/>
          </a:fontRef>
        </p:style>
      </p:cxn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7164" y="1048614"/>
            <a:ext cx="6386945" cy="5715082"/>
          </a:xfrm>
          <a:prstGeom prst="rect">
            <a:avLst/>
          </a:prstGeom>
        </p:spPr>
      </p:pic>
    </p:spTree>
    <p:extLst>
      <p:ext uri="{BB962C8B-B14F-4D97-AF65-F5344CB8AC3E}">
        <p14:creationId xmlns:p14="http://schemas.microsoft.com/office/powerpoint/2010/main" val="23780042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3840" y="167423"/>
            <a:ext cx="9144000" cy="711548"/>
          </a:xfrm>
        </p:spPr>
        <p:txBody>
          <a:bodyPr>
            <a:normAutofit/>
          </a:bodyPr>
          <a:lstStyle/>
          <a:p>
            <a:pPr algn="l"/>
            <a:r>
              <a:rPr lang="en-US" sz="4000" dirty="0" smtClean="0">
                <a:solidFill>
                  <a:srgbClr val="FF7F0E"/>
                </a:solidFill>
              </a:rPr>
              <a:t>Box Plots - Interpretation</a:t>
            </a:r>
            <a:endParaRPr lang="en-IN" sz="4000" dirty="0">
              <a:solidFill>
                <a:srgbClr val="FF7F0E"/>
              </a:solidFill>
            </a:endParaRPr>
          </a:p>
        </p:txBody>
      </p:sp>
      <p:cxnSp>
        <p:nvCxnSpPr>
          <p:cNvPr id="3" name="Straight Connector 2"/>
          <p:cNvCxnSpPr/>
          <p:nvPr/>
        </p:nvCxnSpPr>
        <p:spPr>
          <a:xfrm>
            <a:off x="583840" y="878971"/>
            <a:ext cx="10955630" cy="0"/>
          </a:xfrm>
          <a:prstGeom prst="line">
            <a:avLst/>
          </a:prstGeom>
          <a:ln>
            <a:solidFill>
              <a:srgbClr val="FF7F0E"/>
            </a:solidFill>
          </a:ln>
        </p:spPr>
        <p:style>
          <a:lnRef idx="1">
            <a:schemeClr val="dk1"/>
          </a:lnRef>
          <a:fillRef idx="0">
            <a:schemeClr val="dk1"/>
          </a:fillRef>
          <a:effectRef idx="0">
            <a:schemeClr val="dk1"/>
          </a:effectRef>
          <a:fontRef idx="minor">
            <a:schemeClr val="tx1"/>
          </a:fontRef>
        </p:style>
      </p:cxnSp>
      <p:pic>
        <p:nvPicPr>
          <p:cNvPr id="6" name="Picture 5"/>
          <p:cNvPicPr>
            <a:picLocks noChangeAspect="1"/>
          </p:cNvPicPr>
          <p:nvPr/>
        </p:nvPicPr>
        <p:blipFill>
          <a:blip r:embed="rId2"/>
          <a:stretch>
            <a:fillRect/>
          </a:stretch>
        </p:blipFill>
        <p:spPr>
          <a:xfrm>
            <a:off x="6061655" y="1199839"/>
            <a:ext cx="5981700" cy="3543300"/>
          </a:xfrm>
          <a:prstGeom prst="rect">
            <a:avLst/>
          </a:prstGeom>
        </p:spPr>
      </p:pic>
      <p:sp>
        <p:nvSpPr>
          <p:cNvPr id="7" name="TextBox 6"/>
          <p:cNvSpPr txBox="1"/>
          <p:nvPr/>
        </p:nvSpPr>
        <p:spPr>
          <a:xfrm>
            <a:off x="583840" y="1199839"/>
            <a:ext cx="5262778" cy="5611793"/>
          </a:xfrm>
          <a:prstGeom prst="rect">
            <a:avLst/>
          </a:prstGeom>
          <a:noFill/>
        </p:spPr>
        <p:txBody>
          <a:bodyPr wrap="square" rtlCol="0">
            <a:spAutoFit/>
          </a:bodyPr>
          <a:lstStyle/>
          <a:p>
            <a:pPr algn="just">
              <a:spcAft>
                <a:spcPts val="1000"/>
              </a:spcAft>
            </a:pPr>
            <a:r>
              <a:rPr lang="en-IN" dirty="0" smtClean="0"/>
              <a:t>There Box </a:t>
            </a:r>
            <a:r>
              <a:rPr lang="en-IN" dirty="0"/>
              <a:t>plots are used to show overall patterns of response for a </a:t>
            </a:r>
            <a:r>
              <a:rPr lang="en-IN" dirty="0" smtClean="0"/>
              <a:t>group of students. </a:t>
            </a:r>
          </a:p>
          <a:p>
            <a:pPr algn="just">
              <a:spcAft>
                <a:spcPts val="1000"/>
              </a:spcAft>
            </a:pPr>
            <a:r>
              <a:rPr lang="en-US" b="1" dirty="0" smtClean="0"/>
              <a:t>Observations:</a:t>
            </a:r>
            <a:endParaRPr lang="en-US" dirty="0" smtClean="0"/>
          </a:p>
          <a:p>
            <a:pPr marL="285750" indent="-285750" algn="just">
              <a:buFont typeface="Arial" panose="020B0604020202020204" pitchFamily="34" charset="0"/>
              <a:buChar char="•"/>
            </a:pPr>
            <a:r>
              <a:rPr lang="en-IN" b="1" dirty="0" smtClean="0"/>
              <a:t>If box </a:t>
            </a:r>
            <a:r>
              <a:rPr lang="en-IN" b="1" dirty="0"/>
              <a:t>plot is comparatively short </a:t>
            </a:r>
            <a:r>
              <a:rPr lang="en-IN" dirty="0"/>
              <a:t>– see example (2). This suggests that overall students have a high level of agreement with each other. </a:t>
            </a:r>
            <a:endParaRPr lang="en-IN" dirty="0" smtClean="0"/>
          </a:p>
          <a:p>
            <a:pPr marL="285750" indent="-285750" algn="just">
              <a:buFont typeface="Arial" panose="020B0604020202020204" pitchFamily="34" charset="0"/>
              <a:buChar char="•"/>
            </a:pPr>
            <a:r>
              <a:rPr lang="en-IN" b="1" dirty="0" smtClean="0"/>
              <a:t>If box </a:t>
            </a:r>
            <a:r>
              <a:rPr lang="en-IN" b="1" dirty="0"/>
              <a:t>plot is comparatively tall </a:t>
            </a:r>
            <a:r>
              <a:rPr lang="en-IN" dirty="0"/>
              <a:t>– see examples (1) and (3). This suggests students hold quite different opinions about this aspect or sub-aspect</a:t>
            </a:r>
            <a:r>
              <a:rPr lang="en-IN" dirty="0" smtClean="0"/>
              <a:t>.</a:t>
            </a:r>
          </a:p>
          <a:p>
            <a:pPr marL="285750" indent="-285750" algn="just">
              <a:buFont typeface="Arial" panose="020B0604020202020204" pitchFamily="34" charset="0"/>
              <a:buChar char="•"/>
            </a:pPr>
            <a:r>
              <a:rPr lang="en-IN" b="1" dirty="0"/>
              <a:t>The 4 sections of the box plot are uneven in size</a:t>
            </a:r>
            <a:r>
              <a:rPr lang="en-IN" dirty="0"/>
              <a:t> – See example (1). This shows that many students have similar views at certain parts of the scale, but in other parts of the scale students are more variable in their views. The long upper whisker in the example means that students views are varied amongst the most positive quartile group, and very similar for the least positive quartile group</a:t>
            </a:r>
            <a:r>
              <a:rPr lang="en-IN" dirty="0" smtClean="0"/>
              <a:t>.</a:t>
            </a:r>
          </a:p>
          <a:p>
            <a:pPr marL="285750" indent="-285750" algn="just">
              <a:buFont typeface="Arial" panose="020B0604020202020204" pitchFamily="34" charset="0"/>
              <a:buChar char="•"/>
            </a:pPr>
            <a:r>
              <a:rPr lang="en-IN" b="1" dirty="0"/>
              <a:t>Same median, different distribution</a:t>
            </a:r>
            <a:r>
              <a:rPr lang="en-IN" dirty="0"/>
              <a:t> – See examples (1), (2), and (3). </a:t>
            </a:r>
            <a:endParaRPr lang="en-US" b="1" dirty="0"/>
          </a:p>
        </p:txBody>
      </p:sp>
    </p:spTree>
    <p:extLst>
      <p:ext uri="{BB962C8B-B14F-4D97-AF65-F5344CB8AC3E}">
        <p14:creationId xmlns:p14="http://schemas.microsoft.com/office/powerpoint/2010/main" val="21979747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5907" y="1311199"/>
            <a:ext cx="11938717" cy="1323439"/>
          </a:xfrm>
          <a:prstGeom prst="rect">
            <a:avLst/>
          </a:prstGeom>
          <a:noFill/>
        </p:spPr>
        <p:txBody>
          <a:bodyPr wrap="square" rtlCol="0">
            <a:spAutoFit/>
          </a:bodyPr>
          <a:lstStyle/>
          <a:p>
            <a:pPr algn="ctr"/>
            <a:r>
              <a:rPr lang="en-US" sz="8000" dirty="0" smtClean="0">
                <a:solidFill>
                  <a:srgbClr val="FF7F0E"/>
                </a:solidFill>
              </a:rPr>
              <a:t>Type of Charts</a:t>
            </a:r>
          </a:p>
        </p:txBody>
      </p:sp>
      <p:sp>
        <p:nvSpPr>
          <p:cNvPr id="12" name="TextBox 11"/>
          <p:cNvSpPr txBox="1"/>
          <p:nvPr/>
        </p:nvSpPr>
        <p:spPr>
          <a:xfrm>
            <a:off x="139517" y="3408305"/>
            <a:ext cx="11938717" cy="861774"/>
          </a:xfrm>
          <a:prstGeom prst="rect">
            <a:avLst/>
          </a:prstGeom>
          <a:noFill/>
        </p:spPr>
        <p:txBody>
          <a:bodyPr wrap="square" rtlCol="0">
            <a:spAutoFit/>
          </a:bodyPr>
          <a:lstStyle/>
          <a:p>
            <a:pPr algn="ctr"/>
            <a:r>
              <a:rPr lang="en-US" sz="5000" dirty="0" smtClean="0">
                <a:solidFill>
                  <a:srgbClr val="1F77B4"/>
                </a:solidFill>
              </a:rPr>
              <a:t>Pie Charts</a:t>
            </a:r>
            <a:endParaRPr lang="en-US" sz="5000" dirty="0" smtClean="0">
              <a:solidFill>
                <a:srgbClr val="1F77B4"/>
              </a:solidFill>
            </a:endParaRPr>
          </a:p>
        </p:txBody>
      </p:sp>
      <p:cxnSp>
        <p:nvCxnSpPr>
          <p:cNvPr id="13" name="Straight Connector 12"/>
          <p:cNvCxnSpPr/>
          <p:nvPr/>
        </p:nvCxnSpPr>
        <p:spPr>
          <a:xfrm>
            <a:off x="635356" y="2733528"/>
            <a:ext cx="10955630" cy="0"/>
          </a:xfrm>
          <a:prstGeom prst="line">
            <a:avLst/>
          </a:prstGeom>
          <a:ln>
            <a:solidFill>
              <a:srgbClr val="FF7F0E"/>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113904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3840" y="167423"/>
            <a:ext cx="9144000" cy="711548"/>
          </a:xfrm>
        </p:spPr>
        <p:txBody>
          <a:bodyPr>
            <a:normAutofit/>
          </a:bodyPr>
          <a:lstStyle/>
          <a:p>
            <a:pPr algn="l"/>
            <a:r>
              <a:rPr lang="en-US" sz="4000" dirty="0" smtClean="0">
                <a:solidFill>
                  <a:srgbClr val="FF7F0E"/>
                </a:solidFill>
              </a:rPr>
              <a:t>Pie Charts</a:t>
            </a:r>
            <a:endParaRPr lang="en-IN" sz="4000" dirty="0">
              <a:solidFill>
                <a:srgbClr val="FF7F0E"/>
              </a:solidFill>
            </a:endParaRPr>
          </a:p>
        </p:txBody>
      </p:sp>
      <p:cxnSp>
        <p:nvCxnSpPr>
          <p:cNvPr id="3" name="Straight Connector 2"/>
          <p:cNvCxnSpPr/>
          <p:nvPr/>
        </p:nvCxnSpPr>
        <p:spPr>
          <a:xfrm>
            <a:off x="583840" y="878971"/>
            <a:ext cx="10955630" cy="0"/>
          </a:xfrm>
          <a:prstGeom prst="line">
            <a:avLst/>
          </a:prstGeom>
          <a:ln>
            <a:solidFill>
              <a:srgbClr val="FF7F0E"/>
            </a:solidFill>
          </a:ln>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583840" y="1094704"/>
            <a:ext cx="10955630" cy="1328569"/>
          </a:xfrm>
          <a:prstGeom prst="rect">
            <a:avLst/>
          </a:prstGeom>
          <a:noFill/>
        </p:spPr>
        <p:txBody>
          <a:bodyPr wrap="square" rtlCol="0">
            <a:spAutoFit/>
          </a:bodyPr>
          <a:lstStyle/>
          <a:p>
            <a:r>
              <a:rPr lang="en-IN" dirty="0"/>
              <a:t>Pie charts should be used to show relative proportions – or percentages – </a:t>
            </a:r>
            <a:r>
              <a:rPr lang="en-IN" dirty="0" smtClean="0"/>
              <a:t>of information</a:t>
            </a:r>
            <a:r>
              <a:rPr lang="en-IN" dirty="0"/>
              <a:t>. That’s it</a:t>
            </a:r>
            <a:r>
              <a:rPr lang="en-IN" dirty="0" smtClean="0"/>
              <a:t>.</a:t>
            </a:r>
          </a:p>
          <a:p>
            <a:pPr>
              <a:spcAft>
                <a:spcPts val="1000"/>
              </a:spcAft>
            </a:pPr>
            <a:r>
              <a:rPr lang="en-US" dirty="0" smtClean="0"/>
              <a:t>They are most commonly misused chart types.</a:t>
            </a:r>
          </a:p>
          <a:p>
            <a:r>
              <a:rPr lang="en-US" dirty="0" smtClean="0"/>
              <a:t>Key conclusion: </a:t>
            </a:r>
            <a:r>
              <a:rPr lang="en-IN" dirty="0"/>
              <a:t>If you are trying to compare data, leave it to bars or stacked bars</a:t>
            </a:r>
            <a:r>
              <a:rPr lang="en-IN" dirty="0" smtClean="0"/>
              <a:t>. Use pie charts, if you are comparing percentages or showing proportions, and there are just 2-3 categories to be compared.</a:t>
            </a:r>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8666" y="2423273"/>
            <a:ext cx="4865977" cy="4091393"/>
          </a:xfrm>
          <a:prstGeom prst="rect">
            <a:avLst/>
          </a:prstGeom>
        </p:spPr>
      </p:pic>
    </p:spTree>
    <p:extLst>
      <p:ext uri="{BB962C8B-B14F-4D97-AF65-F5344CB8AC3E}">
        <p14:creationId xmlns:p14="http://schemas.microsoft.com/office/powerpoint/2010/main" val="29318956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3840" y="167423"/>
            <a:ext cx="9144000" cy="711548"/>
          </a:xfrm>
        </p:spPr>
        <p:txBody>
          <a:bodyPr>
            <a:normAutofit/>
          </a:bodyPr>
          <a:lstStyle/>
          <a:p>
            <a:pPr algn="l"/>
            <a:r>
              <a:rPr lang="en-US" sz="4000" dirty="0" smtClean="0">
                <a:solidFill>
                  <a:srgbClr val="FF7F0E"/>
                </a:solidFill>
              </a:rPr>
              <a:t>Pie Charts – The Good</a:t>
            </a:r>
            <a:endParaRPr lang="en-IN" sz="4000" dirty="0">
              <a:solidFill>
                <a:srgbClr val="FF7F0E"/>
              </a:solidFill>
            </a:endParaRPr>
          </a:p>
        </p:txBody>
      </p:sp>
      <p:cxnSp>
        <p:nvCxnSpPr>
          <p:cNvPr id="3" name="Straight Connector 2"/>
          <p:cNvCxnSpPr/>
          <p:nvPr/>
        </p:nvCxnSpPr>
        <p:spPr>
          <a:xfrm>
            <a:off x="583840" y="878971"/>
            <a:ext cx="10955630" cy="0"/>
          </a:xfrm>
          <a:prstGeom prst="line">
            <a:avLst/>
          </a:prstGeom>
          <a:ln>
            <a:solidFill>
              <a:srgbClr val="FF7F0E"/>
            </a:solidFill>
          </a:ln>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583840" y="1094704"/>
            <a:ext cx="6260305" cy="3418885"/>
          </a:xfrm>
          <a:prstGeom prst="rect">
            <a:avLst/>
          </a:prstGeom>
          <a:noFill/>
        </p:spPr>
        <p:txBody>
          <a:bodyPr wrap="square" rtlCol="0">
            <a:spAutoFit/>
          </a:bodyPr>
          <a:lstStyle/>
          <a:p>
            <a:pPr>
              <a:spcAft>
                <a:spcPts val="1500"/>
              </a:spcAft>
            </a:pPr>
            <a:r>
              <a:rPr lang="en-US" dirty="0" smtClean="0"/>
              <a:t>Good things – </a:t>
            </a:r>
          </a:p>
          <a:p>
            <a:pPr marL="285750" indent="-285750">
              <a:spcAft>
                <a:spcPts val="1000"/>
              </a:spcAft>
              <a:buFont typeface="Arial" panose="020B0604020202020204" pitchFamily="34" charset="0"/>
              <a:buChar char="•"/>
            </a:pPr>
            <a:r>
              <a:rPr lang="en-US" dirty="0" smtClean="0"/>
              <a:t>Nice title. Gives up the conclusion. Easier to find meaning in th</a:t>
            </a:r>
            <a:r>
              <a:rPr lang="en-US" dirty="0" smtClean="0"/>
              <a:t>e viz.</a:t>
            </a:r>
          </a:p>
          <a:p>
            <a:pPr marL="285750" indent="-285750">
              <a:spcAft>
                <a:spcPts val="1000"/>
              </a:spcAft>
              <a:buFont typeface="Arial" panose="020B0604020202020204" pitchFamily="34" charset="0"/>
              <a:buChar char="•"/>
            </a:pPr>
            <a:r>
              <a:rPr lang="en-US" dirty="0" smtClean="0"/>
              <a:t>Total percentages highlighted.</a:t>
            </a:r>
          </a:p>
          <a:p>
            <a:pPr marL="285750" indent="-285750">
              <a:spcAft>
                <a:spcPts val="1000"/>
              </a:spcAft>
              <a:buFont typeface="Arial" panose="020B0604020202020204" pitchFamily="34" charset="0"/>
              <a:buChar char="•"/>
            </a:pPr>
            <a:r>
              <a:rPr lang="en-US" dirty="0" smtClean="0"/>
              <a:t>Clear distinction of American money from the rest of the world.</a:t>
            </a:r>
          </a:p>
          <a:p>
            <a:pPr marL="285750" indent="-285750">
              <a:spcAft>
                <a:spcPts val="1000"/>
              </a:spcAft>
              <a:buFont typeface="Arial" panose="020B0604020202020204" pitchFamily="34" charset="0"/>
              <a:buChar char="•"/>
            </a:pPr>
            <a:r>
              <a:rPr lang="en-US" dirty="0" smtClean="0"/>
              <a:t>Nice categorical distribution.</a:t>
            </a:r>
          </a:p>
          <a:p>
            <a:pPr marL="285750" indent="-285750">
              <a:spcAft>
                <a:spcPts val="1000"/>
              </a:spcAft>
              <a:buFont typeface="Arial" panose="020B0604020202020204" pitchFamily="34" charset="0"/>
              <a:buChar char="•"/>
            </a:pPr>
            <a:r>
              <a:rPr lang="en-US" dirty="0" smtClean="0"/>
              <a:t>Nice use of colors.</a:t>
            </a:r>
            <a:endParaRPr lang="en-US" dirty="0" smtClean="0"/>
          </a:p>
          <a:p>
            <a:pPr marL="285750" indent="-285750">
              <a:buFont typeface="Arial" panose="020B0604020202020204" pitchFamily="34" charset="0"/>
              <a:buChar char="•"/>
            </a:pP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7470" y="952500"/>
            <a:ext cx="4572000" cy="5905500"/>
          </a:xfrm>
          <a:prstGeom prst="rect">
            <a:avLst/>
          </a:prstGeom>
        </p:spPr>
      </p:pic>
    </p:spTree>
    <p:extLst>
      <p:ext uri="{BB962C8B-B14F-4D97-AF65-F5344CB8AC3E}">
        <p14:creationId xmlns:p14="http://schemas.microsoft.com/office/powerpoint/2010/main" val="14613174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3840" y="167423"/>
            <a:ext cx="9144000" cy="711548"/>
          </a:xfrm>
        </p:spPr>
        <p:txBody>
          <a:bodyPr>
            <a:normAutofit/>
          </a:bodyPr>
          <a:lstStyle/>
          <a:p>
            <a:pPr algn="l"/>
            <a:r>
              <a:rPr lang="en-US" sz="4000" dirty="0" smtClean="0">
                <a:solidFill>
                  <a:srgbClr val="FF7F0E"/>
                </a:solidFill>
              </a:rPr>
              <a:t>Pie Charts – The Bad</a:t>
            </a:r>
            <a:endParaRPr lang="en-IN" sz="4000" dirty="0">
              <a:solidFill>
                <a:srgbClr val="FF7F0E"/>
              </a:solidFill>
            </a:endParaRPr>
          </a:p>
        </p:txBody>
      </p:sp>
      <p:cxnSp>
        <p:nvCxnSpPr>
          <p:cNvPr id="3" name="Straight Connector 2"/>
          <p:cNvCxnSpPr/>
          <p:nvPr/>
        </p:nvCxnSpPr>
        <p:spPr>
          <a:xfrm>
            <a:off x="583840" y="878971"/>
            <a:ext cx="10955630" cy="0"/>
          </a:xfrm>
          <a:prstGeom prst="line">
            <a:avLst/>
          </a:prstGeom>
          <a:ln>
            <a:solidFill>
              <a:srgbClr val="FF7F0E"/>
            </a:solidFill>
          </a:ln>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583840" y="1094704"/>
            <a:ext cx="5332051" cy="3418885"/>
          </a:xfrm>
          <a:prstGeom prst="rect">
            <a:avLst/>
          </a:prstGeom>
          <a:noFill/>
        </p:spPr>
        <p:txBody>
          <a:bodyPr wrap="square" rtlCol="0">
            <a:spAutoFit/>
          </a:bodyPr>
          <a:lstStyle/>
          <a:p>
            <a:pPr>
              <a:spcAft>
                <a:spcPts val="1500"/>
              </a:spcAft>
            </a:pPr>
            <a:r>
              <a:rPr lang="en-US" dirty="0" smtClean="0"/>
              <a:t>Bad things – </a:t>
            </a:r>
          </a:p>
          <a:p>
            <a:pPr marL="285750" indent="-285750">
              <a:spcAft>
                <a:spcPts val="1000"/>
              </a:spcAft>
              <a:buFont typeface="Arial" panose="020B0604020202020204" pitchFamily="34" charset="0"/>
              <a:buChar char="•"/>
            </a:pPr>
            <a:r>
              <a:rPr lang="en-US" dirty="0" smtClean="0"/>
              <a:t>Very bad categorical distribution.</a:t>
            </a:r>
          </a:p>
          <a:p>
            <a:pPr marL="285750" indent="-285750">
              <a:spcAft>
                <a:spcPts val="1000"/>
              </a:spcAft>
              <a:buFont typeface="Arial" panose="020B0604020202020204" pitchFamily="34" charset="0"/>
              <a:buChar char="•"/>
            </a:pPr>
            <a:r>
              <a:rPr lang="en-US" dirty="0" smtClean="0"/>
              <a:t>Very bad color management. Everything looks highlighted.</a:t>
            </a:r>
          </a:p>
          <a:p>
            <a:pPr marL="285750" indent="-285750">
              <a:spcAft>
                <a:spcPts val="1000"/>
              </a:spcAft>
              <a:buFont typeface="Arial" panose="020B0604020202020204" pitchFamily="34" charset="0"/>
              <a:buChar char="•"/>
            </a:pPr>
            <a:r>
              <a:rPr lang="en-US" dirty="0" smtClean="0"/>
              <a:t>No title</a:t>
            </a:r>
          </a:p>
          <a:p>
            <a:pPr marL="285750" indent="-285750">
              <a:spcAft>
                <a:spcPts val="1000"/>
              </a:spcAft>
              <a:buFont typeface="Arial" panose="020B0604020202020204" pitchFamily="34" charset="0"/>
              <a:buChar char="•"/>
            </a:pPr>
            <a:r>
              <a:rPr lang="en-US" dirty="0" smtClean="0"/>
              <a:t>Labels too small to read. Some categories have no labels.</a:t>
            </a:r>
          </a:p>
          <a:p>
            <a:pPr marL="285750" indent="-285750">
              <a:spcAft>
                <a:spcPts val="1000"/>
              </a:spcAft>
              <a:buFont typeface="Arial" panose="020B0604020202020204" pitchFamily="34" charset="0"/>
              <a:buChar char="•"/>
            </a:pPr>
            <a:r>
              <a:rPr lang="en-US" dirty="0" smtClean="0"/>
              <a:t>No percentages or proportions to compare.</a:t>
            </a:r>
          </a:p>
          <a:p>
            <a:pPr marL="285750" indent="-285750">
              <a:spcAft>
                <a:spcPts val="1000"/>
              </a:spcAft>
              <a:buFont typeface="Arial" panose="020B0604020202020204" pitchFamily="34" charset="0"/>
              <a:buChar char="•"/>
            </a:pP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4234" y="1094704"/>
            <a:ext cx="5934421" cy="4738061"/>
          </a:xfrm>
          <a:prstGeom prst="rect">
            <a:avLst/>
          </a:prstGeom>
        </p:spPr>
      </p:pic>
    </p:spTree>
    <p:extLst>
      <p:ext uri="{BB962C8B-B14F-4D97-AF65-F5344CB8AC3E}">
        <p14:creationId xmlns:p14="http://schemas.microsoft.com/office/powerpoint/2010/main" val="12750388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3840" y="167423"/>
            <a:ext cx="9144000" cy="711548"/>
          </a:xfrm>
        </p:spPr>
        <p:txBody>
          <a:bodyPr>
            <a:normAutofit/>
          </a:bodyPr>
          <a:lstStyle/>
          <a:p>
            <a:pPr algn="l"/>
            <a:r>
              <a:rPr lang="en-US" sz="4000" dirty="0" smtClean="0">
                <a:solidFill>
                  <a:srgbClr val="FF7F0E"/>
                </a:solidFill>
              </a:rPr>
              <a:t>Pie Charts – The Ugly</a:t>
            </a:r>
            <a:endParaRPr lang="en-IN" sz="4000" dirty="0">
              <a:solidFill>
                <a:srgbClr val="FF7F0E"/>
              </a:solidFill>
            </a:endParaRPr>
          </a:p>
        </p:txBody>
      </p:sp>
      <p:cxnSp>
        <p:nvCxnSpPr>
          <p:cNvPr id="3" name="Straight Connector 2"/>
          <p:cNvCxnSpPr/>
          <p:nvPr/>
        </p:nvCxnSpPr>
        <p:spPr>
          <a:xfrm>
            <a:off x="583840" y="878971"/>
            <a:ext cx="10955630" cy="0"/>
          </a:xfrm>
          <a:prstGeom prst="line">
            <a:avLst/>
          </a:prstGeom>
          <a:ln>
            <a:solidFill>
              <a:srgbClr val="FF7F0E"/>
            </a:solidFill>
          </a:ln>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583840" y="1094704"/>
            <a:ext cx="5054960" cy="1926168"/>
          </a:xfrm>
          <a:prstGeom prst="rect">
            <a:avLst/>
          </a:prstGeom>
          <a:noFill/>
        </p:spPr>
        <p:txBody>
          <a:bodyPr wrap="square" rtlCol="0">
            <a:spAutoFit/>
          </a:bodyPr>
          <a:lstStyle/>
          <a:p>
            <a:pPr>
              <a:spcAft>
                <a:spcPts val="1500"/>
              </a:spcAft>
            </a:pPr>
            <a:r>
              <a:rPr lang="en-US" dirty="0" smtClean="0"/>
              <a:t>Ugly things – </a:t>
            </a:r>
          </a:p>
          <a:p>
            <a:pPr marL="285750" indent="-285750">
              <a:spcAft>
                <a:spcPts val="1000"/>
              </a:spcAft>
              <a:buFont typeface="Arial" panose="020B0604020202020204" pitchFamily="34" charset="0"/>
              <a:buChar char="•"/>
            </a:pPr>
            <a:r>
              <a:rPr lang="en-US" dirty="0" smtClean="0"/>
              <a:t>See how Apple’s 19.5% share looks more than 21.2% market share of other category?</a:t>
            </a:r>
          </a:p>
          <a:p>
            <a:pPr marL="285750" indent="-285750">
              <a:spcAft>
                <a:spcPts val="1000"/>
              </a:spcAft>
              <a:buFont typeface="Arial" panose="020B0604020202020204" pitchFamily="34" charset="0"/>
              <a:buChar char="•"/>
            </a:pPr>
            <a:r>
              <a:rPr lang="en-US" dirty="0" smtClean="0"/>
              <a:t>3-D pie charts are bad.</a:t>
            </a:r>
          </a:p>
          <a:p>
            <a:pPr marL="285750" indent="-285750">
              <a:spcAft>
                <a:spcPts val="1000"/>
              </a:spcAft>
              <a:buFont typeface="Arial" panose="020B0604020202020204" pitchFamily="34" charset="0"/>
              <a:buChar char="•"/>
            </a:pPr>
            <a:r>
              <a:rPr lang="en-US" dirty="0" smtClean="0"/>
              <a:t>This was intentional.</a:t>
            </a: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1470" y="1094704"/>
            <a:ext cx="5588000" cy="3708400"/>
          </a:xfrm>
          <a:prstGeom prst="rect">
            <a:avLst/>
          </a:prstGeom>
        </p:spPr>
      </p:pic>
    </p:spTree>
    <p:extLst>
      <p:ext uri="{BB962C8B-B14F-4D97-AF65-F5344CB8AC3E}">
        <p14:creationId xmlns:p14="http://schemas.microsoft.com/office/powerpoint/2010/main" val="22801731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3840" y="167423"/>
            <a:ext cx="9144000" cy="711548"/>
          </a:xfrm>
        </p:spPr>
        <p:txBody>
          <a:bodyPr>
            <a:normAutofit/>
          </a:bodyPr>
          <a:lstStyle/>
          <a:p>
            <a:pPr algn="l"/>
            <a:r>
              <a:rPr lang="en-US" sz="4000" dirty="0" smtClean="0">
                <a:solidFill>
                  <a:srgbClr val="FF7F0E"/>
                </a:solidFill>
              </a:rPr>
              <a:t>What Visualization is…</a:t>
            </a:r>
            <a:endParaRPr lang="en-IN" sz="4000" dirty="0">
              <a:solidFill>
                <a:srgbClr val="FF7F0E"/>
              </a:solidFill>
            </a:endParaRPr>
          </a:p>
        </p:txBody>
      </p:sp>
      <p:cxnSp>
        <p:nvCxnSpPr>
          <p:cNvPr id="3" name="Straight Connector 2"/>
          <p:cNvCxnSpPr/>
          <p:nvPr/>
        </p:nvCxnSpPr>
        <p:spPr>
          <a:xfrm>
            <a:off x="583840" y="878971"/>
            <a:ext cx="10955630" cy="0"/>
          </a:xfrm>
          <a:prstGeom prst="line">
            <a:avLst/>
          </a:prstGeom>
          <a:ln>
            <a:solidFill>
              <a:srgbClr val="FF7F0E"/>
            </a:solidFill>
          </a:ln>
        </p:spPr>
        <p:style>
          <a:lnRef idx="1">
            <a:schemeClr val="dk1"/>
          </a:lnRef>
          <a:fillRef idx="0">
            <a:schemeClr val="dk1"/>
          </a:fillRef>
          <a:effectRef idx="0">
            <a:schemeClr val="dk1"/>
          </a:effectRef>
          <a:fontRef idx="minor">
            <a:schemeClr val="tx1"/>
          </a:fontRef>
        </p:style>
      </p:cxn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094" y="1236371"/>
            <a:ext cx="5624792" cy="23302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0925" y="1345386"/>
            <a:ext cx="4818545" cy="2112239"/>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1094" y="3924041"/>
            <a:ext cx="3571459" cy="2612522"/>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1440" y="3566642"/>
            <a:ext cx="3352800" cy="2794000"/>
          </a:xfrm>
          <a:prstGeom prst="rect">
            <a:avLst/>
          </a:prstGeom>
        </p:spPr>
      </p:pic>
      <p:sp>
        <p:nvSpPr>
          <p:cNvPr id="12" name="TextBox 11"/>
          <p:cNvSpPr txBox="1"/>
          <p:nvPr/>
        </p:nvSpPr>
        <p:spPr>
          <a:xfrm>
            <a:off x="4612782" y="4597758"/>
            <a:ext cx="2985754" cy="1323439"/>
          </a:xfrm>
          <a:prstGeom prst="rect">
            <a:avLst/>
          </a:prstGeom>
          <a:noFill/>
          <a:ln>
            <a:noFill/>
          </a:ln>
        </p:spPr>
        <p:txBody>
          <a:bodyPr wrap="square" rtlCol="0">
            <a:spAutoFit/>
          </a:bodyPr>
          <a:lstStyle/>
          <a:p>
            <a:pPr algn="ctr"/>
            <a:r>
              <a:rPr lang="en-US" sz="4000" dirty="0" smtClean="0"/>
              <a:t>+</a:t>
            </a:r>
          </a:p>
          <a:p>
            <a:pPr algn="ctr"/>
            <a:r>
              <a:rPr lang="en-US" sz="4000" u="sng" dirty="0" smtClean="0">
                <a:solidFill>
                  <a:srgbClr val="1F77B4"/>
                </a:solidFill>
              </a:rPr>
              <a:t>Some</a:t>
            </a:r>
            <a:r>
              <a:rPr lang="en-US" sz="4000" u="sng" dirty="0" smtClean="0">
                <a:solidFill>
                  <a:srgbClr val="FF7F0E"/>
                </a:solidFill>
              </a:rPr>
              <a:t> Rules</a:t>
            </a:r>
            <a:endParaRPr lang="en-IN" sz="4000" u="sng" dirty="0">
              <a:solidFill>
                <a:srgbClr val="FF7F0E"/>
              </a:solidFill>
            </a:endParaRPr>
          </a:p>
        </p:txBody>
      </p:sp>
    </p:spTree>
    <p:extLst>
      <p:ext uri="{BB962C8B-B14F-4D97-AF65-F5344CB8AC3E}">
        <p14:creationId xmlns:p14="http://schemas.microsoft.com/office/powerpoint/2010/main" val="43220825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9491" y="1080654"/>
            <a:ext cx="11333018" cy="707886"/>
          </a:xfrm>
          <a:prstGeom prst="rect">
            <a:avLst/>
          </a:prstGeom>
          <a:noFill/>
        </p:spPr>
        <p:txBody>
          <a:bodyPr wrap="square" rtlCol="0">
            <a:spAutoFit/>
          </a:bodyPr>
          <a:lstStyle/>
          <a:p>
            <a:pPr algn="ctr"/>
            <a:r>
              <a:rPr lang="en-US" sz="4000" b="1" i="1" dirty="0" smtClean="0">
                <a:solidFill>
                  <a:srgbClr val="FF7F0E"/>
                </a:solidFill>
              </a:rPr>
              <a:t>“Friends don’t let friends make 3-D pie charts.”</a:t>
            </a:r>
            <a:endParaRPr lang="en-IN" sz="4000" b="1" i="1" dirty="0">
              <a:solidFill>
                <a:srgbClr val="FF7F0E"/>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5141" y="2824162"/>
            <a:ext cx="7169295" cy="3493358"/>
          </a:xfrm>
          <a:prstGeom prst="rect">
            <a:avLst/>
          </a:prstGeom>
        </p:spPr>
      </p:pic>
    </p:spTree>
    <p:extLst>
      <p:ext uri="{BB962C8B-B14F-4D97-AF65-F5344CB8AC3E}">
        <p14:creationId xmlns:p14="http://schemas.microsoft.com/office/powerpoint/2010/main" val="212918374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8109" y="1713478"/>
            <a:ext cx="6096000" cy="3752850"/>
          </a:xfrm>
          <a:prstGeom prst="rect">
            <a:avLst/>
          </a:prstGeom>
        </p:spPr>
      </p:pic>
      <p:sp>
        <p:nvSpPr>
          <p:cNvPr id="2" name="Title 1"/>
          <p:cNvSpPr>
            <a:spLocks noGrp="1"/>
          </p:cNvSpPr>
          <p:nvPr>
            <p:ph type="ctrTitle"/>
          </p:nvPr>
        </p:nvSpPr>
        <p:spPr>
          <a:xfrm>
            <a:off x="583840" y="167423"/>
            <a:ext cx="9144000" cy="711548"/>
          </a:xfrm>
        </p:spPr>
        <p:txBody>
          <a:bodyPr>
            <a:normAutofit/>
          </a:bodyPr>
          <a:lstStyle/>
          <a:p>
            <a:pPr algn="l"/>
            <a:r>
              <a:rPr lang="en-US" sz="4000" dirty="0" smtClean="0">
                <a:solidFill>
                  <a:srgbClr val="FF7F0E"/>
                </a:solidFill>
              </a:rPr>
              <a:t>End of Pie Charts</a:t>
            </a:r>
            <a:endParaRPr lang="en-IN" sz="4000" dirty="0">
              <a:solidFill>
                <a:srgbClr val="FF7F0E"/>
              </a:solidFill>
            </a:endParaRPr>
          </a:p>
        </p:txBody>
      </p:sp>
      <p:cxnSp>
        <p:nvCxnSpPr>
          <p:cNvPr id="3" name="Straight Connector 2"/>
          <p:cNvCxnSpPr/>
          <p:nvPr/>
        </p:nvCxnSpPr>
        <p:spPr>
          <a:xfrm>
            <a:off x="583840" y="878971"/>
            <a:ext cx="10955630" cy="0"/>
          </a:xfrm>
          <a:prstGeom prst="line">
            <a:avLst/>
          </a:prstGeom>
          <a:ln>
            <a:solidFill>
              <a:srgbClr val="FF7F0E"/>
            </a:solidFill>
          </a:ln>
        </p:spPr>
        <p:style>
          <a:lnRef idx="1">
            <a:schemeClr val="dk1"/>
          </a:lnRef>
          <a:fillRef idx="0">
            <a:schemeClr val="dk1"/>
          </a:fillRef>
          <a:effectRef idx="0">
            <a:schemeClr val="dk1"/>
          </a:effectRef>
          <a:fontRef idx="minor">
            <a:schemeClr val="tx1"/>
          </a:fontRef>
        </p:style>
      </p:cxn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127" y="2277029"/>
            <a:ext cx="3071817" cy="285679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7932" y="1410408"/>
            <a:ext cx="4124068" cy="4851845"/>
          </a:xfrm>
          <a:prstGeom prst="rect">
            <a:avLst/>
          </a:prstGeom>
        </p:spPr>
      </p:pic>
    </p:spTree>
    <p:extLst>
      <p:ext uri="{BB962C8B-B14F-4D97-AF65-F5344CB8AC3E}">
        <p14:creationId xmlns:p14="http://schemas.microsoft.com/office/powerpoint/2010/main" val="18114373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t="2828" b="21010"/>
          <a:stretch/>
        </p:blipFill>
        <p:spPr>
          <a:xfrm>
            <a:off x="0" y="1066799"/>
            <a:ext cx="12192000" cy="5223163"/>
          </a:xfrm>
          <a:prstGeom prst="rect">
            <a:avLst/>
          </a:prstGeom>
        </p:spPr>
      </p:pic>
      <p:sp>
        <p:nvSpPr>
          <p:cNvPr id="2" name="Title 1"/>
          <p:cNvSpPr>
            <a:spLocks noGrp="1"/>
          </p:cNvSpPr>
          <p:nvPr>
            <p:ph type="ctrTitle"/>
          </p:nvPr>
        </p:nvSpPr>
        <p:spPr>
          <a:xfrm>
            <a:off x="583840" y="167423"/>
            <a:ext cx="9144000" cy="711548"/>
          </a:xfrm>
        </p:spPr>
        <p:txBody>
          <a:bodyPr>
            <a:normAutofit/>
          </a:bodyPr>
          <a:lstStyle/>
          <a:p>
            <a:pPr algn="l"/>
            <a:r>
              <a:rPr lang="en-US" sz="4000" dirty="0" smtClean="0">
                <a:solidFill>
                  <a:srgbClr val="FF7F0E"/>
                </a:solidFill>
              </a:rPr>
              <a:t>End of Pie Charts</a:t>
            </a:r>
            <a:endParaRPr lang="en-IN" sz="4000" dirty="0">
              <a:solidFill>
                <a:srgbClr val="FF7F0E"/>
              </a:solidFill>
            </a:endParaRPr>
          </a:p>
        </p:txBody>
      </p:sp>
      <p:cxnSp>
        <p:nvCxnSpPr>
          <p:cNvPr id="3" name="Straight Connector 2"/>
          <p:cNvCxnSpPr/>
          <p:nvPr/>
        </p:nvCxnSpPr>
        <p:spPr>
          <a:xfrm>
            <a:off x="583840" y="878971"/>
            <a:ext cx="10955630" cy="0"/>
          </a:xfrm>
          <a:prstGeom prst="line">
            <a:avLst/>
          </a:prstGeom>
          <a:ln>
            <a:solidFill>
              <a:srgbClr val="FF7F0E"/>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5577591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5907" y="1311199"/>
            <a:ext cx="11938717" cy="1323439"/>
          </a:xfrm>
          <a:prstGeom prst="rect">
            <a:avLst/>
          </a:prstGeom>
          <a:noFill/>
        </p:spPr>
        <p:txBody>
          <a:bodyPr wrap="square" rtlCol="0">
            <a:spAutoFit/>
          </a:bodyPr>
          <a:lstStyle/>
          <a:p>
            <a:pPr algn="ctr"/>
            <a:r>
              <a:rPr lang="en-US" sz="8000" dirty="0" smtClean="0">
                <a:solidFill>
                  <a:srgbClr val="FF7F0E"/>
                </a:solidFill>
              </a:rPr>
              <a:t>Type of Charts</a:t>
            </a:r>
          </a:p>
        </p:txBody>
      </p:sp>
      <p:sp>
        <p:nvSpPr>
          <p:cNvPr id="12" name="TextBox 11"/>
          <p:cNvSpPr txBox="1"/>
          <p:nvPr/>
        </p:nvSpPr>
        <p:spPr>
          <a:xfrm>
            <a:off x="139517" y="3408305"/>
            <a:ext cx="11938717" cy="861774"/>
          </a:xfrm>
          <a:prstGeom prst="rect">
            <a:avLst/>
          </a:prstGeom>
          <a:noFill/>
        </p:spPr>
        <p:txBody>
          <a:bodyPr wrap="square" rtlCol="0">
            <a:spAutoFit/>
          </a:bodyPr>
          <a:lstStyle/>
          <a:p>
            <a:pPr algn="ctr"/>
            <a:r>
              <a:rPr lang="en-US" sz="5000" dirty="0" smtClean="0">
                <a:solidFill>
                  <a:srgbClr val="1F77B4"/>
                </a:solidFill>
              </a:rPr>
              <a:t>Tree Maps</a:t>
            </a:r>
            <a:endParaRPr lang="en-US" sz="5000" dirty="0" smtClean="0">
              <a:solidFill>
                <a:srgbClr val="1F77B4"/>
              </a:solidFill>
            </a:endParaRPr>
          </a:p>
        </p:txBody>
      </p:sp>
      <p:cxnSp>
        <p:nvCxnSpPr>
          <p:cNvPr id="13" name="Straight Connector 12"/>
          <p:cNvCxnSpPr/>
          <p:nvPr/>
        </p:nvCxnSpPr>
        <p:spPr>
          <a:xfrm>
            <a:off x="635356" y="2733528"/>
            <a:ext cx="10955630" cy="0"/>
          </a:xfrm>
          <a:prstGeom prst="line">
            <a:avLst/>
          </a:prstGeom>
          <a:ln>
            <a:solidFill>
              <a:srgbClr val="FF7F0E"/>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546765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3840" y="167423"/>
            <a:ext cx="9144000" cy="711548"/>
          </a:xfrm>
        </p:spPr>
        <p:txBody>
          <a:bodyPr>
            <a:normAutofit/>
          </a:bodyPr>
          <a:lstStyle/>
          <a:p>
            <a:pPr algn="l"/>
            <a:r>
              <a:rPr lang="en-US" sz="4000" dirty="0" smtClean="0">
                <a:solidFill>
                  <a:srgbClr val="FF7F0E"/>
                </a:solidFill>
              </a:rPr>
              <a:t>Tree Maps</a:t>
            </a:r>
            <a:endParaRPr lang="en-IN" sz="4000" dirty="0">
              <a:solidFill>
                <a:srgbClr val="FF7F0E"/>
              </a:solidFill>
            </a:endParaRPr>
          </a:p>
        </p:txBody>
      </p:sp>
      <p:cxnSp>
        <p:nvCxnSpPr>
          <p:cNvPr id="3" name="Straight Connector 2"/>
          <p:cNvCxnSpPr/>
          <p:nvPr/>
        </p:nvCxnSpPr>
        <p:spPr>
          <a:xfrm>
            <a:off x="583840" y="878971"/>
            <a:ext cx="10955630" cy="0"/>
          </a:xfrm>
          <a:prstGeom prst="line">
            <a:avLst/>
          </a:prstGeom>
          <a:ln>
            <a:solidFill>
              <a:srgbClr val="FF7F0E"/>
            </a:solidFill>
          </a:ln>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583840" y="1094704"/>
            <a:ext cx="10955630" cy="1882567"/>
          </a:xfrm>
          <a:prstGeom prst="rect">
            <a:avLst/>
          </a:prstGeom>
          <a:noFill/>
        </p:spPr>
        <p:txBody>
          <a:bodyPr wrap="square" rtlCol="0">
            <a:spAutoFit/>
          </a:bodyPr>
          <a:lstStyle/>
          <a:p>
            <a:r>
              <a:rPr lang="en-IN" dirty="0"/>
              <a:t>These charts use a series of rectangles</a:t>
            </a:r>
            <a:r>
              <a:rPr lang="en-IN" dirty="0" smtClean="0"/>
              <a:t>, nested </a:t>
            </a:r>
            <a:r>
              <a:rPr lang="en-IN" dirty="0"/>
              <a:t>within other rectangles, to show hierarchical data as a proportion to the whole</a:t>
            </a:r>
            <a:r>
              <a:rPr lang="en-IN" dirty="0" smtClean="0"/>
              <a:t>.</a:t>
            </a:r>
          </a:p>
          <a:p>
            <a:pPr>
              <a:spcAft>
                <a:spcPts val="1000"/>
              </a:spcAft>
            </a:pPr>
            <a:r>
              <a:rPr lang="en-IN" dirty="0"/>
              <a:t>As the name of the chart suggests, think of your data as related like a tree: </a:t>
            </a:r>
            <a:r>
              <a:rPr lang="en-IN" dirty="0" smtClean="0"/>
              <a:t>each branch </a:t>
            </a:r>
            <a:r>
              <a:rPr lang="en-IN" dirty="0"/>
              <a:t>is given a rectangle which represents how much data it comprises. </a:t>
            </a:r>
            <a:r>
              <a:rPr lang="en-IN" dirty="0" smtClean="0"/>
              <a:t>Each rectangle </a:t>
            </a:r>
            <a:r>
              <a:rPr lang="en-IN" dirty="0"/>
              <a:t>is then sub-divided into smaller rectangles, or sub-branches, again </a:t>
            </a:r>
            <a:r>
              <a:rPr lang="en-IN" dirty="0" smtClean="0"/>
              <a:t>based on </a:t>
            </a:r>
            <a:r>
              <a:rPr lang="en-IN" dirty="0"/>
              <a:t>its proportion</a:t>
            </a:r>
            <a:r>
              <a:rPr lang="en-IN" dirty="0" smtClean="0"/>
              <a:t> </a:t>
            </a:r>
            <a:r>
              <a:rPr lang="en-IN" dirty="0"/>
              <a:t>to the whole</a:t>
            </a:r>
            <a:r>
              <a:rPr lang="en-IN" dirty="0" smtClean="0"/>
              <a:t>.</a:t>
            </a:r>
          </a:p>
          <a:p>
            <a:r>
              <a:rPr lang="en-US" b="1" dirty="0" smtClean="0"/>
              <a:t>Use this when: </a:t>
            </a:r>
            <a:r>
              <a:rPr lang="en-IN" dirty="0"/>
              <a:t>Showing hierarchical data as a proportion of a </a:t>
            </a:r>
            <a:r>
              <a:rPr lang="en-IN" dirty="0" smtClean="0"/>
              <a:t>whole</a:t>
            </a:r>
            <a:endParaRPr lang="en-IN" dirty="0"/>
          </a:p>
        </p:txBody>
      </p:sp>
      <p:pic>
        <p:nvPicPr>
          <p:cNvPr id="9" name="Picture 8"/>
          <p:cNvPicPr>
            <a:picLocks noChangeAspect="1"/>
          </p:cNvPicPr>
          <p:nvPr/>
        </p:nvPicPr>
        <p:blipFill>
          <a:blip r:embed="rId2"/>
          <a:stretch>
            <a:fillRect/>
          </a:stretch>
        </p:blipFill>
        <p:spPr>
          <a:xfrm>
            <a:off x="583840" y="3677912"/>
            <a:ext cx="4639005" cy="2445797"/>
          </a:xfrm>
          <a:prstGeom prst="rect">
            <a:avLst/>
          </a:prstGeom>
        </p:spPr>
      </p:pic>
      <p:pic>
        <p:nvPicPr>
          <p:cNvPr id="11" name="Picture 10"/>
          <p:cNvPicPr>
            <a:picLocks noChangeAspect="1"/>
          </p:cNvPicPr>
          <p:nvPr/>
        </p:nvPicPr>
        <p:blipFill>
          <a:blip r:embed="rId3"/>
          <a:stretch>
            <a:fillRect/>
          </a:stretch>
        </p:blipFill>
        <p:spPr>
          <a:xfrm>
            <a:off x="5736663" y="3193003"/>
            <a:ext cx="5802807" cy="3543517"/>
          </a:xfrm>
          <a:prstGeom prst="rect">
            <a:avLst/>
          </a:prstGeom>
        </p:spPr>
      </p:pic>
    </p:spTree>
    <p:extLst>
      <p:ext uri="{BB962C8B-B14F-4D97-AF65-F5344CB8AC3E}">
        <p14:creationId xmlns:p14="http://schemas.microsoft.com/office/powerpoint/2010/main" val="115791028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83840" y="878971"/>
            <a:ext cx="7593589" cy="5758896"/>
          </a:xfrm>
          <a:prstGeom prst="rect">
            <a:avLst/>
          </a:prstGeom>
        </p:spPr>
      </p:pic>
      <p:sp>
        <p:nvSpPr>
          <p:cNvPr id="2" name="Title 1"/>
          <p:cNvSpPr>
            <a:spLocks noGrp="1"/>
          </p:cNvSpPr>
          <p:nvPr>
            <p:ph type="ctrTitle"/>
          </p:nvPr>
        </p:nvSpPr>
        <p:spPr>
          <a:xfrm>
            <a:off x="583840" y="167423"/>
            <a:ext cx="9144000" cy="711548"/>
          </a:xfrm>
        </p:spPr>
        <p:txBody>
          <a:bodyPr>
            <a:normAutofit/>
          </a:bodyPr>
          <a:lstStyle/>
          <a:p>
            <a:pPr algn="l"/>
            <a:r>
              <a:rPr lang="en-US" sz="4000" dirty="0" smtClean="0">
                <a:solidFill>
                  <a:srgbClr val="FF7F0E"/>
                </a:solidFill>
              </a:rPr>
              <a:t>Tree Maps</a:t>
            </a:r>
            <a:endParaRPr lang="en-IN" sz="4000" dirty="0">
              <a:solidFill>
                <a:srgbClr val="FF7F0E"/>
              </a:solidFill>
            </a:endParaRPr>
          </a:p>
        </p:txBody>
      </p:sp>
      <p:cxnSp>
        <p:nvCxnSpPr>
          <p:cNvPr id="3" name="Straight Connector 2"/>
          <p:cNvCxnSpPr/>
          <p:nvPr/>
        </p:nvCxnSpPr>
        <p:spPr>
          <a:xfrm>
            <a:off x="583840" y="878971"/>
            <a:ext cx="10955630" cy="0"/>
          </a:xfrm>
          <a:prstGeom prst="line">
            <a:avLst/>
          </a:prstGeom>
          <a:ln>
            <a:solidFill>
              <a:srgbClr val="FF7F0E"/>
            </a:solidFill>
          </a:ln>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8007927" y="1281158"/>
            <a:ext cx="3531543" cy="5078313"/>
          </a:xfrm>
          <a:prstGeom prst="rect">
            <a:avLst/>
          </a:prstGeom>
          <a:noFill/>
        </p:spPr>
        <p:txBody>
          <a:bodyPr wrap="square" rtlCol="0">
            <a:spAutoFit/>
          </a:bodyPr>
          <a:lstStyle/>
          <a:p>
            <a:r>
              <a:rPr lang="en-IN" dirty="0"/>
              <a:t>This treemap shows all of </a:t>
            </a:r>
            <a:r>
              <a:rPr lang="en-IN" dirty="0" smtClean="0"/>
              <a:t>a company’s </a:t>
            </a:r>
            <a:r>
              <a:rPr lang="en-IN" dirty="0"/>
              <a:t>support cases, broken </a:t>
            </a:r>
            <a:r>
              <a:rPr lang="en-IN" dirty="0" smtClean="0"/>
              <a:t>by case </a:t>
            </a:r>
            <a:r>
              <a:rPr lang="en-IN" dirty="0"/>
              <a:t>type, and also </a:t>
            </a:r>
            <a:r>
              <a:rPr lang="en-IN" dirty="0" smtClean="0"/>
              <a:t>priority level. You </a:t>
            </a:r>
            <a:r>
              <a:rPr lang="en-IN" dirty="0"/>
              <a:t>can see that </a:t>
            </a:r>
            <a:r>
              <a:rPr lang="en-IN" dirty="0" smtClean="0"/>
              <a:t>Document, Feedback</a:t>
            </a:r>
            <a:r>
              <a:rPr lang="en-IN" dirty="0"/>
              <a:t>, Support </a:t>
            </a:r>
            <a:r>
              <a:rPr lang="en-IN" dirty="0" smtClean="0"/>
              <a:t>and Maintenance </a:t>
            </a:r>
            <a:r>
              <a:rPr lang="en-IN" dirty="0"/>
              <a:t>make up the </a:t>
            </a:r>
            <a:r>
              <a:rPr lang="en-IN" dirty="0" smtClean="0"/>
              <a:t>lion share of </a:t>
            </a:r>
            <a:r>
              <a:rPr lang="en-IN" dirty="0"/>
              <a:t>support cases. However, </a:t>
            </a:r>
            <a:r>
              <a:rPr lang="en-IN" dirty="0" smtClean="0"/>
              <a:t>in Feedback </a:t>
            </a:r>
            <a:r>
              <a:rPr lang="en-IN" dirty="0"/>
              <a:t>and Support, P1 </a:t>
            </a:r>
            <a:r>
              <a:rPr lang="en-IN" dirty="0" smtClean="0"/>
              <a:t>cases make </a:t>
            </a:r>
            <a:r>
              <a:rPr lang="en-IN" dirty="0"/>
              <a:t>up the most number </a:t>
            </a:r>
            <a:r>
              <a:rPr lang="en-IN" dirty="0" smtClean="0"/>
              <a:t>of cases, whereas </a:t>
            </a:r>
            <a:r>
              <a:rPr lang="en-IN" dirty="0"/>
              <a:t>most other categories </a:t>
            </a:r>
            <a:r>
              <a:rPr lang="en-IN" dirty="0" smtClean="0"/>
              <a:t>are dominated </a:t>
            </a:r>
            <a:r>
              <a:rPr lang="en-IN" dirty="0"/>
              <a:t>by relatively mild </a:t>
            </a:r>
            <a:r>
              <a:rPr lang="en-IN" dirty="0" smtClean="0"/>
              <a:t>P4 cases.</a:t>
            </a:r>
          </a:p>
          <a:p>
            <a:endParaRPr lang="en-US" dirty="0"/>
          </a:p>
          <a:p>
            <a:r>
              <a:rPr lang="en-IN" dirty="0" smtClean="0"/>
              <a:t>Here we are colouring </a:t>
            </a:r>
            <a:r>
              <a:rPr lang="en-IN" dirty="0"/>
              <a:t>the </a:t>
            </a:r>
            <a:r>
              <a:rPr lang="en-IN" dirty="0" smtClean="0"/>
              <a:t> rectangles </a:t>
            </a:r>
            <a:r>
              <a:rPr lang="en-IN" dirty="0"/>
              <a:t>by a category </a:t>
            </a:r>
            <a:r>
              <a:rPr lang="en-IN" dirty="0" smtClean="0"/>
              <a:t>different from </a:t>
            </a:r>
            <a:r>
              <a:rPr lang="en-IN" dirty="0"/>
              <a:t>how they </a:t>
            </a:r>
            <a:r>
              <a:rPr lang="en-IN" dirty="0" smtClean="0"/>
              <a:t>are hierarchically structured, different from the previous case.</a:t>
            </a:r>
            <a:endParaRPr lang="en-IN" dirty="0"/>
          </a:p>
        </p:txBody>
      </p:sp>
    </p:spTree>
    <p:extLst>
      <p:ext uri="{BB962C8B-B14F-4D97-AF65-F5344CB8AC3E}">
        <p14:creationId xmlns:p14="http://schemas.microsoft.com/office/powerpoint/2010/main" val="20296081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5907" y="1311199"/>
            <a:ext cx="11938717" cy="1323439"/>
          </a:xfrm>
          <a:prstGeom prst="rect">
            <a:avLst/>
          </a:prstGeom>
          <a:noFill/>
        </p:spPr>
        <p:txBody>
          <a:bodyPr wrap="square" rtlCol="0">
            <a:spAutoFit/>
          </a:bodyPr>
          <a:lstStyle/>
          <a:p>
            <a:pPr algn="ctr"/>
            <a:r>
              <a:rPr lang="en-US" sz="8000" dirty="0" smtClean="0">
                <a:solidFill>
                  <a:srgbClr val="FF7F0E"/>
                </a:solidFill>
              </a:rPr>
              <a:t>Type of Charts</a:t>
            </a:r>
          </a:p>
        </p:txBody>
      </p:sp>
      <p:sp>
        <p:nvSpPr>
          <p:cNvPr id="12" name="TextBox 11"/>
          <p:cNvSpPr txBox="1"/>
          <p:nvPr/>
        </p:nvSpPr>
        <p:spPr>
          <a:xfrm>
            <a:off x="139517" y="3408305"/>
            <a:ext cx="11938717" cy="861774"/>
          </a:xfrm>
          <a:prstGeom prst="rect">
            <a:avLst/>
          </a:prstGeom>
          <a:noFill/>
        </p:spPr>
        <p:txBody>
          <a:bodyPr wrap="square" rtlCol="0">
            <a:spAutoFit/>
          </a:bodyPr>
          <a:lstStyle/>
          <a:p>
            <a:pPr algn="ctr"/>
            <a:r>
              <a:rPr lang="en-US" sz="5000" dirty="0" smtClean="0">
                <a:solidFill>
                  <a:srgbClr val="1F77B4"/>
                </a:solidFill>
              </a:rPr>
              <a:t>Heat Maps</a:t>
            </a:r>
            <a:endParaRPr lang="en-US" sz="5000" dirty="0" smtClean="0">
              <a:solidFill>
                <a:srgbClr val="1F77B4"/>
              </a:solidFill>
            </a:endParaRPr>
          </a:p>
        </p:txBody>
      </p:sp>
      <p:cxnSp>
        <p:nvCxnSpPr>
          <p:cNvPr id="13" name="Straight Connector 12"/>
          <p:cNvCxnSpPr/>
          <p:nvPr/>
        </p:nvCxnSpPr>
        <p:spPr>
          <a:xfrm>
            <a:off x="635356" y="2733528"/>
            <a:ext cx="10955630" cy="0"/>
          </a:xfrm>
          <a:prstGeom prst="line">
            <a:avLst/>
          </a:prstGeom>
          <a:ln>
            <a:solidFill>
              <a:srgbClr val="FF7F0E"/>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3816271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3840" y="167423"/>
            <a:ext cx="9144000" cy="711548"/>
          </a:xfrm>
        </p:spPr>
        <p:txBody>
          <a:bodyPr>
            <a:normAutofit/>
          </a:bodyPr>
          <a:lstStyle/>
          <a:p>
            <a:pPr algn="l"/>
            <a:r>
              <a:rPr lang="en-US" sz="4000" dirty="0" smtClean="0">
                <a:solidFill>
                  <a:srgbClr val="FF7F0E"/>
                </a:solidFill>
              </a:rPr>
              <a:t>Heat Maps</a:t>
            </a:r>
            <a:endParaRPr lang="en-IN" sz="4000" dirty="0">
              <a:solidFill>
                <a:srgbClr val="FF7F0E"/>
              </a:solidFill>
            </a:endParaRPr>
          </a:p>
        </p:txBody>
      </p:sp>
      <p:cxnSp>
        <p:nvCxnSpPr>
          <p:cNvPr id="3" name="Straight Connector 2"/>
          <p:cNvCxnSpPr/>
          <p:nvPr/>
        </p:nvCxnSpPr>
        <p:spPr>
          <a:xfrm>
            <a:off x="583840" y="878971"/>
            <a:ext cx="10955630" cy="0"/>
          </a:xfrm>
          <a:prstGeom prst="line">
            <a:avLst/>
          </a:prstGeom>
          <a:ln>
            <a:solidFill>
              <a:srgbClr val="FF7F0E"/>
            </a:solidFill>
          </a:ln>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583840" y="1094704"/>
            <a:ext cx="10955630" cy="1605568"/>
          </a:xfrm>
          <a:prstGeom prst="rect">
            <a:avLst/>
          </a:prstGeom>
          <a:noFill/>
        </p:spPr>
        <p:txBody>
          <a:bodyPr wrap="square" rtlCol="0">
            <a:spAutoFit/>
          </a:bodyPr>
          <a:lstStyle/>
          <a:p>
            <a:pPr>
              <a:spcAft>
                <a:spcPts val="1000"/>
              </a:spcAft>
            </a:pPr>
            <a:r>
              <a:rPr lang="en-IN" dirty="0"/>
              <a:t>Heat maps are a great way to compare data across two categories using </a:t>
            </a:r>
            <a:r>
              <a:rPr lang="en-IN" dirty="0" smtClean="0"/>
              <a:t>colour. The effect </a:t>
            </a:r>
            <a:r>
              <a:rPr lang="en-IN" dirty="0"/>
              <a:t>is to quickly see where the intersection of the categories is strongest and weakest</a:t>
            </a:r>
            <a:r>
              <a:rPr lang="en-IN" dirty="0" smtClean="0"/>
              <a:t>.</a:t>
            </a:r>
          </a:p>
          <a:p>
            <a:r>
              <a:rPr lang="en-IN" dirty="0"/>
              <a:t>There can be many ways to display heat maps, but they all share one thing in common -- they use </a:t>
            </a:r>
            <a:r>
              <a:rPr lang="en-IN" dirty="0" smtClean="0"/>
              <a:t>colour </a:t>
            </a:r>
            <a:r>
              <a:rPr lang="en-IN" dirty="0"/>
              <a:t>to </a:t>
            </a:r>
            <a:r>
              <a:rPr lang="en-IN" dirty="0" smtClean="0"/>
              <a:t> communicate </a:t>
            </a:r>
            <a:r>
              <a:rPr lang="en-IN" dirty="0"/>
              <a:t>relationships between data values that would be would be much harder to understand if presented numerically in a spreadsheet</a:t>
            </a:r>
            <a:r>
              <a:rPr lang="en-IN" dirty="0" smtClean="0"/>
              <a:t>.</a:t>
            </a:r>
            <a:endParaRPr lang="en-US" dirty="0"/>
          </a:p>
        </p:txBody>
      </p:sp>
      <p:pic>
        <p:nvPicPr>
          <p:cNvPr id="6" name="Picture 5"/>
          <p:cNvPicPr>
            <a:picLocks noChangeAspect="1"/>
          </p:cNvPicPr>
          <p:nvPr/>
        </p:nvPicPr>
        <p:blipFill>
          <a:blip r:embed="rId2"/>
          <a:stretch>
            <a:fillRect/>
          </a:stretch>
        </p:blipFill>
        <p:spPr>
          <a:xfrm>
            <a:off x="1208667" y="2916004"/>
            <a:ext cx="9705975" cy="3057525"/>
          </a:xfrm>
          <a:prstGeom prst="rect">
            <a:avLst/>
          </a:prstGeom>
        </p:spPr>
      </p:pic>
    </p:spTree>
    <p:extLst>
      <p:ext uri="{BB962C8B-B14F-4D97-AF65-F5344CB8AC3E}">
        <p14:creationId xmlns:p14="http://schemas.microsoft.com/office/powerpoint/2010/main" val="528155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3840" y="167423"/>
            <a:ext cx="9144000" cy="711548"/>
          </a:xfrm>
        </p:spPr>
        <p:txBody>
          <a:bodyPr>
            <a:normAutofit/>
          </a:bodyPr>
          <a:lstStyle/>
          <a:p>
            <a:pPr algn="l"/>
            <a:r>
              <a:rPr lang="en-US" sz="4000" dirty="0" smtClean="0">
                <a:solidFill>
                  <a:srgbClr val="FF7F0E"/>
                </a:solidFill>
              </a:rPr>
              <a:t>Heat Maps – Other types</a:t>
            </a:r>
            <a:endParaRPr lang="en-IN" sz="4000" dirty="0">
              <a:solidFill>
                <a:srgbClr val="FF7F0E"/>
              </a:solidFill>
            </a:endParaRPr>
          </a:p>
        </p:txBody>
      </p:sp>
      <p:cxnSp>
        <p:nvCxnSpPr>
          <p:cNvPr id="3" name="Straight Connector 2"/>
          <p:cNvCxnSpPr/>
          <p:nvPr/>
        </p:nvCxnSpPr>
        <p:spPr>
          <a:xfrm>
            <a:off x="583840" y="878971"/>
            <a:ext cx="10955630" cy="0"/>
          </a:xfrm>
          <a:prstGeom prst="line">
            <a:avLst/>
          </a:prstGeom>
          <a:ln>
            <a:solidFill>
              <a:srgbClr val="FF7F0E"/>
            </a:solidFill>
          </a:ln>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222" y="1179487"/>
            <a:ext cx="10444378" cy="5468261"/>
          </a:xfrm>
          <a:prstGeom prst="rect">
            <a:avLst/>
          </a:prstGeom>
        </p:spPr>
      </p:pic>
    </p:spTree>
    <p:extLst>
      <p:ext uri="{BB962C8B-B14F-4D97-AF65-F5344CB8AC3E}">
        <p14:creationId xmlns:p14="http://schemas.microsoft.com/office/powerpoint/2010/main" val="30981893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3840" y="167423"/>
            <a:ext cx="9144000" cy="711548"/>
          </a:xfrm>
        </p:spPr>
        <p:txBody>
          <a:bodyPr>
            <a:normAutofit/>
          </a:bodyPr>
          <a:lstStyle/>
          <a:p>
            <a:pPr algn="l"/>
            <a:r>
              <a:rPr lang="en-US" sz="4000" dirty="0" smtClean="0">
                <a:solidFill>
                  <a:srgbClr val="FF7F0E"/>
                </a:solidFill>
              </a:rPr>
              <a:t>Heat Maps – Other types</a:t>
            </a:r>
            <a:endParaRPr lang="en-IN" sz="4000" dirty="0">
              <a:solidFill>
                <a:srgbClr val="FF7F0E"/>
              </a:solidFill>
            </a:endParaRPr>
          </a:p>
        </p:txBody>
      </p:sp>
      <p:cxnSp>
        <p:nvCxnSpPr>
          <p:cNvPr id="3" name="Straight Connector 2"/>
          <p:cNvCxnSpPr/>
          <p:nvPr/>
        </p:nvCxnSpPr>
        <p:spPr>
          <a:xfrm>
            <a:off x="583840" y="878971"/>
            <a:ext cx="10955630" cy="0"/>
          </a:xfrm>
          <a:prstGeom prst="line">
            <a:avLst/>
          </a:prstGeom>
          <a:ln>
            <a:solidFill>
              <a:srgbClr val="FF7F0E"/>
            </a:solidFill>
          </a:ln>
        </p:spPr>
        <p:style>
          <a:lnRef idx="1">
            <a:schemeClr val="dk1"/>
          </a:lnRef>
          <a:fillRef idx="0">
            <a:schemeClr val="dk1"/>
          </a:fillRef>
          <a:effectRef idx="0">
            <a:schemeClr val="dk1"/>
          </a:effectRef>
          <a:fontRef idx="minor">
            <a:schemeClr val="tx1"/>
          </a:fontRef>
        </p:style>
      </p:cxn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491" y="1087581"/>
            <a:ext cx="7398327" cy="5548745"/>
          </a:xfrm>
          <a:prstGeom prst="rect">
            <a:avLst/>
          </a:prstGeom>
        </p:spPr>
      </p:pic>
    </p:spTree>
    <p:extLst>
      <p:ext uri="{BB962C8B-B14F-4D97-AF65-F5344CB8AC3E}">
        <p14:creationId xmlns:p14="http://schemas.microsoft.com/office/powerpoint/2010/main" val="38424056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0613" y="1311199"/>
            <a:ext cx="9530366" cy="861774"/>
          </a:xfrm>
          <a:prstGeom prst="rect">
            <a:avLst/>
          </a:prstGeom>
          <a:noFill/>
        </p:spPr>
        <p:txBody>
          <a:bodyPr wrap="square" rtlCol="0">
            <a:spAutoFit/>
          </a:bodyPr>
          <a:lstStyle/>
          <a:p>
            <a:r>
              <a:rPr lang="en-US" sz="5000" dirty="0">
                <a:solidFill>
                  <a:srgbClr val="FF7F0E"/>
                </a:solidFill>
              </a:rPr>
              <a:t>d</a:t>
            </a:r>
            <a:r>
              <a:rPr lang="en-US" sz="5000" dirty="0" smtClean="0">
                <a:solidFill>
                  <a:srgbClr val="FF7F0E"/>
                </a:solidFill>
              </a:rPr>
              <a:t>ata visualization</a:t>
            </a:r>
          </a:p>
        </p:txBody>
      </p:sp>
      <p:cxnSp>
        <p:nvCxnSpPr>
          <p:cNvPr id="5" name="Straight Connector 4"/>
          <p:cNvCxnSpPr/>
          <p:nvPr/>
        </p:nvCxnSpPr>
        <p:spPr>
          <a:xfrm>
            <a:off x="1375892" y="2326922"/>
            <a:ext cx="0" cy="386366"/>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375892" y="3906950"/>
            <a:ext cx="0" cy="386366"/>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493948" y="2969073"/>
            <a:ext cx="8757634" cy="646331"/>
          </a:xfrm>
          <a:prstGeom prst="rect">
            <a:avLst/>
          </a:prstGeom>
          <a:noFill/>
        </p:spPr>
        <p:txBody>
          <a:bodyPr wrap="square" rtlCol="0">
            <a:spAutoFit/>
          </a:bodyPr>
          <a:lstStyle/>
          <a:p>
            <a:r>
              <a:rPr lang="en-IN" dirty="0" smtClean="0"/>
              <a:t>a </a:t>
            </a:r>
            <a:r>
              <a:rPr lang="en-IN" dirty="0"/>
              <a:t>primary goal of data visualization is to communicate </a:t>
            </a:r>
            <a:r>
              <a:rPr lang="en-IN" dirty="0" smtClean="0"/>
              <a:t>information clearly </a:t>
            </a:r>
            <a:r>
              <a:rPr lang="en-IN" dirty="0"/>
              <a:t>and efficiently to users via the statistical graphics, plots, information graphics, tables, and charts selected</a:t>
            </a:r>
          </a:p>
        </p:txBody>
      </p:sp>
      <p:sp>
        <p:nvSpPr>
          <p:cNvPr id="9" name="TextBox 8"/>
          <p:cNvSpPr txBox="1"/>
          <p:nvPr/>
        </p:nvSpPr>
        <p:spPr>
          <a:xfrm>
            <a:off x="1493948" y="2326922"/>
            <a:ext cx="7547020" cy="369332"/>
          </a:xfrm>
          <a:prstGeom prst="rect">
            <a:avLst/>
          </a:prstGeom>
          <a:noFill/>
        </p:spPr>
        <p:txBody>
          <a:bodyPr wrap="square" rtlCol="0">
            <a:spAutoFit/>
          </a:bodyPr>
          <a:lstStyle/>
          <a:p>
            <a:r>
              <a:rPr lang="en-US" dirty="0" smtClean="0"/>
              <a:t>the </a:t>
            </a:r>
            <a:r>
              <a:rPr lang="en-US" dirty="0"/>
              <a:t>visual representation of </a:t>
            </a:r>
            <a:r>
              <a:rPr lang="en-US" dirty="0" smtClean="0"/>
              <a:t>data</a:t>
            </a:r>
            <a:endParaRPr lang="en-US" dirty="0"/>
          </a:p>
        </p:txBody>
      </p:sp>
      <p:sp>
        <p:nvSpPr>
          <p:cNvPr id="10" name="TextBox 9"/>
          <p:cNvSpPr txBox="1"/>
          <p:nvPr/>
        </p:nvSpPr>
        <p:spPr>
          <a:xfrm>
            <a:off x="1493948" y="3906950"/>
            <a:ext cx="5679583" cy="369332"/>
          </a:xfrm>
          <a:prstGeom prst="rect">
            <a:avLst/>
          </a:prstGeom>
          <a:noFill/>
        </p:spPr>
        <p:txBody>
          <a:bodyPr wrap="square" rtlCol="0">
            <a:spAutoFit/>
          </a:bodyPr>
          <a:lstStyle/>
          <a:p>
            <a:r>
              <a:rPr lang="en-US" dirty="0"/>
              <a:t>t</a:t>
            </a:r>
            <a:r>
              <a:rPr lang="en-US" dirty="0" smtClean="0"/>
              <a:t>he purpose of visualization is insight, not pictures</a:t>
            </a:r>
            <a:endParaRPr lang="en-IN" dirty="0"/>
          </a:p>
        </p:txBody>
      </p:sp>
      <p:cxnSp>
        <p:nvCxnSpPr>
          <p:cNvPr id="11" name="Straight Connector 10"/>
          <p:cNvCxnSpPr/>
          <p:nvPr/>
        </p:nvCxnSpPr>
        <p:spPr>
          <a:xfrm>
            <a:off x="1375892" y="3021186"/>
            <a:ext cx="0" cy="581339"/>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20776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3840" y="167423"/>
            <a:ext cx="9144000" cy="711548"/>
          </a:xfrm>
        </p:spPr>
        <p:txBody>
          <a:bodyPr>
            <a:normAutofit/>
          </a:bodyPr>
          <a:lstStyle/>
          <a:p>
            <a:pPr algn="l"/>
            <a:r>
              <a:rPr lang="en-US" sz="4000" dirty="0" smtClean="0">
                <a:solidFill>
                  <a:srgbClr val="FF7F0E"/>
                </a:solidFill>
              </a:rPr>
              <a:t>Heat Maps – Other types</a:t>
            </a:r>
            <a:endParaRPr lang="en-IN" sz="4000" dirty="0">
              <a:solidFill>
                <a:srgbClr val="FF7F0E"/>
              </a:solidFill>
            </a:endParaRPr>
          </a:p>
        </p:txBody>
      </p:sp>
      <p:cxnSp>
        <p:nvCxnSpPr>
          <p:cNvPr id="3" name="Straight Connector 2"/>
          <p:cNvCxnSpPr/>
          <p:nvPr/>
        </p:nvCxnSpPr>
        <p:spPr>
          <a:xfrm>
            <a:off x="583840" y="878971"/>
            <a:ext cx="10955630" cy="0"/>
          </a:xfrm>
          <a:prstGeom prst="line">
            <a:avLst/>
          </a:prstGeom>
          <a:ln>
            <a:solidFill>
              <a:srgbClr val="FF7F0E"/>
            </a:solidFill>
          </a:ln>
        </p:spPr>
        <p:style>
          <a:lnRef idx="1">
            <a:schemeClr val="dk1"/>
          </a:lnRef>
          <a:fillRef idx="0">
            <a:schemeClr val="dk1"/>
          </a:fillRef>
          <a:effectRef idx="0">
            <a:schemeClr val="dk1"/>
          </a:effectRef>
          <a:fontRef idx="minor">
            <a:schemeClr val="tx1"/>
          </a:fontRef>
        </p:style>
      </p:cxn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98092" y="1059080"/>
            <a:ext cx="7327126" cy="5646520"/>
          </a:xfrm>
          <a:prstGeom prst="rect">
            <a:avLst/>
          </a:prstGeom>
        </p:spPr>
      </p:pic>
    </p:spTree>
    <p:extLst>
      <p:ext uri="{BB962C8B-B14F-4D97-AF65-F5344CB8AC3E}">
        <p14:creationId xmlns:p14="http://schemas.microsoft.com/office/powerpoint/2010/main" val="322463003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3840" y="167423"/>
            <a:ext cx="9144000" cy="711548"/>
          </a:xfrm>
        </p:spPr>
        <p:txBody>
          <a:bodyPr>
            <a:normAutofit/>
          </a:bodyPr>
          <a:lstStyle/>
          <a:p>
            <a:pPr algn="l"/>
            <a:r>
              <a:rPr lang="en-US" sz="4000" dirty="0" smtClean="0">
                <a:solidFill>
                  <a:srgbClr val="FF7F0E"/>
                </a:solidFill>
              </a:rPr>
              <a:t>Heat Maps – Other types</a:t>
            </a:r>
            <a:endParaRPr lang="en-IN" sz="4000" dirty="0">
              <a:solidFill>
                <a:srgbClr val="FF7F0E"/>
              </a:solidFill>
            </a:endParaRPr>
          </a:p>
        </p:txBody>
      </p:sp>
      <p:cxnSp>
        <p:nvCxnSpPr>
          <p:cNvPr id="3" name="Straight Connector 2"/>
          <p:cNvCxnSpPr/>
          <p:nvPr/>
        </p:nvCxnSpPr>
        <p:spPr>
          <a:xfrm>
            <a:off x="583840" y="878971"/>
            <a:ext cx="10955630" cy="0"/>
          </a:xfrm>
          <a:prstGeom prst="line">
            <a:avLst/>
          </a:prstGeom>
          <a:ln>
            <a:solidFill>
              <a:srgbClr val="FF7F0E"/>
            </a:solidFill>
          </a:ln>
        </p:spPr>
        <p:style>
          <a:lnRef idx="1">
            <a:schemeClr val="dk1"/>
          </a:lnRef>
          <a:fillRef idx="0">
            <a:schemeClr val="dk1"/>
          </a:fillRef>
          <a:effectRef idx="0">
            <a:schemeClr val="dk1"/>
          </a:effectRef>
          <a:fontRef idx="minor">
            <a:schemeClr val="tx1"/>
          </a:fontRef>
        </p:style>
      </p:cxnSp>
      <p:pic>
        <p:nvPicPr>
          <p:cNvPr id="5" name="Picture 4"/>
          <p:cNvPicPr>
            <a:picLocks noChangeAspect="1"/>
          </p:cNvPicPr>
          <p:nvPr/>
        </p:nvPicPr>
        <p:blipFill>
          <a:blip r:embed="rId2"/>
          <a:stretch>
            <a:fillRect/>
          </a:stretch>
        </p:blipFill>
        <p:spPr>
          <a:xfrm>
            <a:off x="300471" y="1590519"/>
            <a:ext cx="11596787" cy="3076143"/>
          </a:xfrm>
          <a:prstGeom prst="rect">
            <a:avLst/>
          </a:prstGeom>
        </p:spPr>
      </p:pic>
    </p:spTree>
    <p:extLst>
      <p:ext uri="{BB962C8B-B14F-4D97-AF65-F5344CB8AC3E}">
        <p14:creationId xmlns:p14="http://schemas.microsoft.com/office/powerpoint/2010/main" val="346075068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5907" y="1311199"/>
            <a:ext cx="11938717" cy="1323439"/>
          </a:xfrm>
          <a:prstGeom prst="rect">
            <a:avLst/>
          </a:prstGeom>
          <a:noFill/>
        </p:spPr>
        <p:txBody>
          <a:bodyPr wrap="square" rtlCol="0">
            <a:spAutoFit/>
          </a:bodyPr>
          <a:lstStyle/>
          <a:p>
            <a:pPr algn="ctr"/>
            <a:r>
              <a:rPr lang="en-US" sz="8000" dirty="0" smtClean="0">
                <a:solidFill>
                  <a:srgbClr val="FF7F0E"/>
                </a:solidFill>
              </a:rPr>
              <a:t>Thank You</a:t>
            </a:r>
            <a:endParaRPr lang="en-US" sz="8000" dirty="0" smtClean="0">
              <a:solidFill>
                <a:srgbClr val="FF7F0E"/>
              </a:solidFill>
            </a:endParaRPr>
          </a:p>
        </p:txBody>
      </p:sp>
      <p:cxnSp>
        <p:nvCxnSpPr>
          <p:cNvPr id="13" name="Straight Connector 12"/>
          <p:cNvCxnSpPr/>
          <p:nvPr/>
        </p:nvCxnSpPr>
        <p:spPr>
          <a:xfrm>
            <a:off x="635356" y="2733528"/>
            <a:ext cx="10955630" cy="0"/>
          </a:xfrm>
          <a:prstGeom prst="line">
            <a:avLst/>
          </a:prstGeom>
          <a:ln>
            <a:solidFill>
              <a:srgbClr val="FF7F0E"/>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8037675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170722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5907" y="1311199"/>
            <a:ext cx="11938717" cy="1323439"/>
          </a:xfrm>
          <a:prstGeom prst="rect">
            <a:avLst/>
          </a:prstGeom>
          <a:noFill/>
        </p:spPr>
        <p:txBody>
          <a:bodyPr wrap="square" rtlCol="0">
            <a:spAutoFit/>
          </a:bodyPr>
          <a:lstStyle/>
          <a:p>
            <a:pPr algn="ctr"/>
            <a:r>
              <a:rPr lang="en-US" sz="8000" dirty="0" smtClean="0">
                <a:solidFill>
                  <a:srgbClr val="FF7F0E"/>
                </a:solidFill>
              </a:rPr>
              <a:t>Type of Charts</a:t>
            </a:r>
          </a:p>
        </p:txBody>
      </p:sp>
      <p:sp>
        <p:nvSpPr>
          <p:cNvPr id="12" name="TextBox 11"/>
          <p:cNvSpPr txBox="1"/>
          <p:nvPr/>
        </p:nvSpPr>
        <p:spPr>
          <a:xfrm>
            <a:off x="139517" y="3408305"/>
            <a:ext cx="11938717" cy="861774"/>
          </a:xfrm>
          <a:prstGeom prst="rect">
            <a:avLst/>
          </a:prstGeom>
          <a:noFill/>
        </p:spPr>
        <p:txBody>
          <a:bodyPr wrap="square" rtlCol="0">
            <a:spAutoFit/>
          </a:bodyPr>
          <a:lstStyle/>
          <a:p>
            <a:pPr algn="ctr"/>
            <a:r>
              <a:rPr lang="en-US" sz="5000" dirty="0" smtClean="0">
                <a:solidFill>
                  <a:srgbClr val="1F77B4"/>
                </a:solidFill>
              </a:rPr>
              <a:t>Bar Charts</a:t>
            </a:r>
          </a:p>
        </p:txBody>
      </p:sp>
      <p:cxnSp>
        <p:nvCxnSpPr>
          <p:cNvPr id="13" name="Straight Connector 12"/>
          <p:cNvCxnSpPr/>
          <p:nvPr/>
        </p:nvCxnSpPr>
        <p:spPr>
          <a:xfrm>
            <a:off x="635356" y="2733528"/>
            <a:ext cx="10955630" cy="0"/>
          </a:xfrm>
          <a:prstGeom prst="line">
            <a:avLst/>
          </a:prstGeom>
          <a:ln>
            <a:solidFill>
              <a:srgbClr val="FF7F0E"/>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209665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3840" y="167423"/>
            <a:ext cx="9144000" cy="711548"/>
          </a:xfrm>
        </p:spPr>
        <p:txBody>
          <a:bodyPr>
            <a:normAutofit/>
          </a:bodyPr>
          <a:lstStyle/>
          <a:p>
            <a:pPr algn="l"/>
            <a:r>
              <a:rPr lang="en-US" sz="4000" dirty="0" smtClean="0">
                <a:solidFill>
                  <a:srgbClr val="FF7F0E"/>
                </a:solidFill>
              </a:rPr>
              <a:t>Bar Charts</a:t>
            </a:r>
            <a:endParaRPr lang="en-IN" sz="4000" dirty="0">
              <a:solidFill>
                <a:srgbClr val="FF7F0E"/>
              </a:solidFill>
            </a:endParaRPr>
          </a:p>
        </p:txBody>
      </p:sp>
      <p:cxnSp>
        <p:nvCxnSpPr>
          <p:cNvPr id="3" name="Straight Connector 2"/>
          <p:cNvCxnSpPr/>
          <p:nvPr/>
        </p:nvCxnSpPr>
        <p:spPr>
          <a:xfrm>
            <a:off x="583840" y="878971"/>
            <a:ext cx="10955630" cy="0"/>
          </a:xfrm>
          <a:prstGeom prst="line">
            <a:avLst/>
          </a:prstGeom>
          <a:ln>
            <a:solidFill>
              <a:srgbClr val="FF7F0E"/>
            </a:solidFill>
          </a:ln>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583840" y="1081826"/>
            <a:ext cx="10955630" cy="3949799"/>
          </a:xfrm>
          <a:prstGeom prst="rect">
            <a:avLst/>
          </a:prstGeom>
          <a:noFill/>
        </p:spPr>
        <p:txBody>
          <a:bodyPr wrap="square" rtlCol="0">
            <a:spAutoFit/>
          </a:bodyPr>
          <a:lstStyle/>
          <a:p>
            <a:r>
              <a:rPr lang="en-IN" dirty="0" smtClean="0"/>
              <a:t> - One of </a:t>
            </a:r>
            <a:r>
              <a:rPr lang="en-IN" dirty="0"/>
              <a:t>the most common ways to visualize data. </a:t>
            </a:r>
            <a:endParaRPr lang="en-IN" dirty="0" smtClean="0"/>
          </a:p>
          <a:p>
            <a:pPr>
              <a:spcAft>
                <a:spcPts val="1000"/>
              </a:spcAft>
            </a:pPr>
            <a:r>
              <a:rPr lang="en-IN" dirty="0" smtClean="0"/>
              <a:t> - It’s quick to </a:t>
            </a:r>
            <a:r>
              <a:rPr lang="en-IN" dirty="0"/>
              <a:t>compare information, revealing highs and lows at a glance. </a:t>
            </a:r>
            <a:endParaRPr lang="en-IN" dirty="0" smtClean="0"/>
          </a:p>
          <a:p>
            <a:r>
              <a:rPr lang="en-IN" dirty="0" smtClean="0"/>
              <a:t>Bar </a:t>
            </a:r>
            <a:r>
              <a:rPr lang="en-IN" dirty="0"/>
              <a:t>charts </a:t>
            </a:r>
            <a:r>
              <a:rPr lang="en-IN" dirty="0" smtClean="0"/>
              <a:t>are especially </a:t>
            </a:r>
            <a:r>
              <a:rPr lang="en-IN" dirty="0"/>
              <a:t>effective when you have </a:t>
            </a:r>
            <a:r>
              <a:rPr lang="en-IN" b="1" dirty="0">
                <a:solidFill>
                  <a:srgbClr val="FF7F0E"/>
                </a:solidFill>
              </a:rPr>
              <a:t>numerical data that splits nicely into </a:t>
            </a:r>
            <a:r>
              <a:rPr lang="en-IN" b="1" dirty="0" smtClean="0">
                <a:solidFill>
                  <a:srgbClr val="FF7F0E"/>
                </a:solidFill>
              </a:rPr>
              <a:t>different categories</a:t>
            </a:r>
            <a:r>
              <a:rPr lang="en-IN" dirty="0" smtClean="0"/>
              <a:t> </a:t>
            </a:r>
            <a:r>
              <a:rPr lang="en-IN" dirty="0"/>
              <a:t>so you can quickly see trends within your data</a:t>
            </a:r>
            <a:r>
              <a:rPr lang="en-IN" dirty="0" smtClean="0"/>
              <a:t>.</a:t>
            </a:r>
          </a:p>
          <a:p>
            <a:endParaRPr lang="en-US" dirty="0"/>
          </a:p>
          <a:p>
            <a:r>
              <a:rPr lang="en-IN" dirty="0"/>
              <a:t>When to use bar </a:t>
            </a:r>
            <a:r>
              <a:rPr lang="en-IN" dirty="0" smtClean="0"/>
              <a:t>charts: </a:t>
            </a:r>
            <a:r>
              <a:rPr lang="en-IN" b="1" dirty="0" smtClean="0">
                <a:solidFill>
                  <a:srgbClr val="FF7F0E"/>
                </a:solidFill>
              </a:rPr>
              <a:t>Comparing </a:t>
            </a:r>
            <a:r>
              <a:rPr lang="en-IN" b="1" dirty="0">
                <a:solidFill>
                  <a:srgbClr val="FF7F0E"/>
                </a:solidFill>
              </a:rPr>
              <a:t>data across </a:t>
            </a:r>
            <a:r>
              <a:rPr lang="en-IN" b="1" dirty="0" smtClean="0">
                <a:solidFill>
                  <a:srgbClr val="FF7F0E"/>
                </a:solidFill>
              </a:rPr>
              <a:t>categories.</a:t>
            </a:r>
            <a:r>
              <a:rPr lang="en-IN" b="1" dirty="0" smtClean="0"/>
              <a:t> </a:t>
            </a:r>
          </a:p>
          <a:p>
            <a:r>
              <a:rPr lang="en-IN" dirty="0" smtClean="0"/>
              <a:t>Examples</a:t>
            </a:r>
            <a:r>
              <a:rPr lang="en-IN" dirty="0"/>
              <a:t>: Volume of shirts in </a:t>
            </a:r>
            <a:r>
              <a:rPr lang="en-IN" dirty="0" smtClean="0"/>
              <a:t>different sizes</a:t>
            </a:r>
            <a:r>
              <a:rPr lang="en-IN" dirty="0"/>
              <a:t>, website traffic by origination site, percent of spending by </a:t>
            </a:r>
            <a:r>
              <a:rPr lang="en-IN" dirty="0" smtClean="0"/>
              <a:t>department.</a:t>
            </a:r>
          </a:p>
          <a:p>
            <a:endParaRPr lang="en-US" dirty="0"/>
          </a:p>
          <a:p>
            <a:pPr>
              <a:spcAft>
                <a:spcPts val="1000"/>
              </a:spcAft>
            </a:pPr>
            <a:r>
              <a:rPr lang="en-IN" b="1" dirty="0"/>
              <a:t>What types of data can be displayed using a bar </a:t>
            </a:r>
            <a:r>
              <a:rPr lang="en-IN" b="1" dirty="0" smtClean="0"/>
              <a:t>chart? - </a:t>
            </a:r>
            <a:r>
              <a:rPr lang="en-IN" dirty="0"/>
              <a:t>N</a:t>
            </a:r>
            <a:r>
              <a:rPr lang="en-IN" dirty="0" smtClean="0"/>
              <a:t>ominal </a:t>
            </a:r>
            <a:r>
              <a:rPr lang="en-IN" dirty="0"/>
              <a:t>or </a:t>
            </a:r>
            <a:r>
              <a:rPr lang="en-IN" dirty="0" smtClean="0"/>
              <a:t>Ordinal </a:t>
            </a:r>
            <a:r>
              <a:rPr lang="en-IN" dirty="0"/>
              <a:t>categories</a:t>
            </a:r>
            <a:r>
              <a:rPr lang="en-IN" dirty="0" smtClean="0"/>
              <a:t>.</a:t>
            </a:r>
          </a:p>
          <a:p>
            <a:r>
              <a:rPr lang="en-IN" dirty="0" smtClean="0"/>
              <a:t> - Nominal </a:t>
            </a:r>
            <a:r>
              <a:rPr lang="en-IN" dirty="0"/>
              <a:t>data are categorised according to descriptive or qualitative information such as county of birth, or subject studied at university. </a:t>
            </a:r>
            <a:endParaRPr lang="en-IN" dirty="0" smtClean="0"/>
          </a:p>
          <a:p>
            <a:r>
              <a:rPr lang="en-IN" dirty="0" smtClean="0"/>
              <a:t> - Ordinal </a:t>
            </a:r>
            <a:r>
              <a:rPr lang="en-IN" dirty="0"/>
              <a:t>data are similar but the different categories can also be ranked, for example in a survey people may be asked to say whether they thought something was very poor, poor, fair, good or very good</a:t>
            </a:r>
            <a:r>
              <a:rPr lang="en-IN" dirty="0" smtClean="0"/>
              <a:t>.</a:t>
            </a:r>
          </a:p>
        </p:txBody>
      </p:sp>
    </p:spTree>
    <p:extLst>
      <p:ext uri="{BB962C8B-B14F-4D97-AF65-F5344CB8AC3E}">
        <p14:creationId xmlns:p14="http://schemas.microsoft.com/office/powerpoint/2010/main" val="30384753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3840" y="167423"/>
            <a:ext cx="9144000" cy="711548"/>
          </a:xfrm>
        </p:spPr>
        <p:txBody>
          <a:bodyPr>
            <a:normAutofit/>
          </a:bodyPr>
          <a:lstStyle/>
          <a:p>
            <a:pPr algn="l"/>
            <a:r>
              <a:rPr lang="en-US" sz="4000" dirty="0" smtClean="0">
                <a:solidFill>
                  <a:srgbClr val="FF7F0E"/>
                </a:solidFill>
              </a:rPr>
              <a:t>Types of Bar Charts</a:t>
            </a:r>
            <a:endParaRPr lang="en-IN" sz="4000" dirty="0">
              <a:solidFill>
                <a:srgbClr val="FF7F0E"/>
              </a:solidFill>
            </a:endParaRPr>
          </a:p>
        </p:txBody>
      </p:sp>
      <p:cxnSp>
        <p:nvCxnSpPr>
          <p:cNvPr id="3" name="Straight Connector 2"/>
          <p:cNvCxnSpPr/>
          <p:nvPr/>
        </p:nvCxnSpPr>
        <p:spPr>
          <a:xfrm>
            <a:off x="583840" y="878971"/>
            <a:ext cx="10955630" cy="0"/>
          </a:xfrm>
          <a:prstGeom prst="line">
            <a:avLst/>
          </a:prstGeom>
          <a:ln>
            <a:solidFill>
              <a:srgbClr val="FF7F0E"/>
            </a:solidFill>
          </a:ln>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583840" y="1081826"/>
            <a:ext cx="10955630" cy="1328569"/>
          </a:xfrm>
          <a:prstGeom prst="rect">
            <a:avLst/>
          </a:prstGeom>
          <a:noFill/>
        </p:spPr>
        <p:txBody>
          <a:bodyPr wrap="square" rtlCol="0">
            <a:spAutoFit/>
          </a:bodyPr>
          <a:lstStyle/>
          <a:p>
            <a:pPr>
              <a:spcAft>
                <a:spcPts val="1000"/>
              </a:spcAft>
            </a:pPr>
            <a:r>
              <a:rPr lang="en-US" b="1" dirty="0" smtClean="0"/>
              <a:t>1) Simple bar charts</a:t>
            </a:r>
            <a:r>
              <a:rPr lang="en-US" dirty="0" smtClean="0"/>
              <a:t>: </a:t>
            </a:r>
          </a:p>
          <a:p>
            <a:r>
              <a:rPr lang="en-IN" dirty="0" smtClean="0"/>
              <a:t>The </a:t>
            </a:r>
            <a:r>
              <a:rPr lang="en-IN" dirty="0"/>
              <a:t>chart is constructed such that the lengths of the different bars are proportional to the size of the category they represent. The x-axis represents the different categories and so has no scale. In order to emphasise the fact that the categories are discrete, a gap is left between the bars on the x-axis.</a:t>
            </a:r>
          </a:p>
        </p:txBody>
      </p:sp>
      <p:pic>
        <p:nvPicPr>
          <p:cNvPr id="5" name="Picture 4"/>
          <p:cNvPicPr>
            <a:picLocks noChangeAspect="1"/>
          </p:cNvPicPr>
          <p:nvPr/>
        </p:nvPicPr>
        <p:blipFill>
          <a:blip r:embed="rId2"/>
          <a:stretch>
            <a:fillRect/>
          </a:stretch>
        </p:blipFill>
        <p:spPr>
          <a:xfrm>
            <a:off x="6409388" y="2773787"/>
            <a:ext cx="5168722" cy="3438739"/>
          </a:xfrm>
          <a:prstGeom prst="rect">
            <a:avLst/>
          </a:prstGeom>
        </p:spPr>
      </p:pic>
      <p:pic>
        <p:nvPicPr>
          <p:cNvPr id="6" name="Picture 5"/>
          <p:cNvPicPr>
            <a:picLocks noChangeAspect="1"/>
          </p:cNvPicPr>
          <p:nvPr/>
        </p:nvPicPr>
        <p:blipFill>
          <a:blip r:embed="rId3"/>
          <a:stretch>
            <a:fillRect/>
          </a:stretch>
        </p:blipFill>
        <p:spPr>
          <a:xfrm>
            <a:off x="532326" y="2979836"/>
            <a:ext cx="5739218" cy="3485355"/>
          </a:xfrm>
          <a:prstGeom prst="rect">
            <a:avLst/>
          </a:prstGeom>
        </p:spPr>
      </p:pic>
    </p:spTree>
    <p:extLst>
      <p:ext uri="{BB962C8B-B14F-4D97-AF65-F5344CB8AC3E}">
        <p14:creationId xmlns:p14="http://schemas.microsoft.com/office/powerpoint/2010/main" val="31196210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3840" y="167423"/>
            <a:ext cx="9144000" cy="711548"/>
          </a:xfrm>
        </p:spPr>
        <p:txBody>
          <a:bodyPr>
            <a:normAutofit/>
          </a:bodyPr>
          <a:lstStyle/>
          <a:p>
            <a:pPr algn="l"/>
            <a:r>
              <a:rPr lang="en-US" sz="4000" dirty="0">
                <a:solidFill>
                  <a:srgbClr val="FF7F0E"/>
                </a:solidFill>
              </a:rPr>
              <a:t>Types of Bar </a:t>
            </a:r>
            <a:r>
              <a:rPr lang="en-US" sz="4000" dirty="0" smtClean="0">
                <a:solidFill>
                  <a:srgbClr val="FF7F0E"/>
                </a:solidFill>
              </a:rPr>
              <a:t>Charts</a:t>
            </a:r>
            <a:endParaRPr lang="en-IN" sz="4000" dirty="0">
              <a:solidFill>
                <a:srgbClr val="FF7F0E"/>
              </a:solidFill>
            </a:endParaRPr>
          </a:p>
        </p:txBody>
      </p:sp>
      <p:cxnSp>
        <p:nvCxnSpPr>
          <p:cNvPr id="3" name="Straight Connector 2"/>
          <p:cNvCxnSpPr/>
          <p:nvPr/>
        </p:nvCxnSpPr>
        <p:spPr>
          <a:xfrm>
            <a:off x="583840" y="878971"/>
            <a:ext cx="10955630" cy="0"/>
          </a:xfrm>
          <a:prstGeom prst="line">
            <a:avLst/>
          </a:prstGeom>
          <a:ln>
            <a:solidFill>
              <a:srgbClr val="FF7F0E"/>
            </a:solidFill>
          </a:ln>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583840" y="1081826"/>
            <a:ext cx="10955630" cy="2010807"/>
          </a:xfrm>
          <a:prstGeom prst="rect">
            <a:avLst/>
          </a:prstGeom>
          <a:noFill/>
        </p:spPr>
        <p:txBody>
          <a:bodyPr wrap="square" rtlCol="0">
            <a:spAutoFit/>
          </a:bodyPr>
          <a:lstStyle/>
          <a:p>
            <a:pPr>
              <a:spcAft>
                <a:spcPts val="1000"/>
              </a:spcAft>
            </a:pPr>
            <a:r>
              <a:rPr lang="en-US" b="1" dirty="0"/>
              <a:t>2</a:t>
            </a:r>
            <a:r>
              <a:rPr lang="en-US" b="1" dirty="0" smtClean="0"/>
              <a:t>) Horizontal bar charts</a:t>
            </a:r>
            <a:r>
              <a:rPr lang="en-US" dirty="0" smtClean="0"/>
              <a:t>: </a:t>
            </a:r>
          </a:p>
          <a:p>
            <a:pPr>
              <a:spcAft>
                <a:spcPts val="1000"/>
              </a:spcAft>
            </a:pPr>
            <a:r>
              <a:rPr lang="en-IN" dirty="0" smtClean="0"/>
              <a:t>The </a:t>
            </a:r>
            <a:r>
              <a:rPr lang="en-IN" dirty="0"/>
              <a:t>chart is constructed </a:t>
            </a:r>
            <a:r>
              <a:rPr lang="en-IN" dirty="0" smtClean="0"/>
              <a:t>so </a:t>
            </a:r>
            <a:r>
              <a:rPr lang="en-IN" dirty="0"/>
              <a:t>that the bars are horizontal which means that the longer the bar, the larger the category</a:t>
            </a:r>
            <a:r>
              <a:rPr lang="en-IN" dirty="0" smtClean="0"/>
              <a:t>.</a:t>
            </a:r>
            <a:endParaRPr lang="en-US" dirty="0" smtClean="0"/>
          </a:p>
          <a:p>
            <a:r>
              <a:rPr lang="en-IN" dirty="0"/>
              <a:t>This is a particularly effective way of presenting data when the different categories have long titles that would be difficult to include below a vertical bar, or when there are a large number of different categories and there is insufficient space to fit all the columns required for a vertical bar chart across the page.</a:t>
            </a:r>
          </a:p>
          <a:p>
            <a:endParaRPr lang="en-IN"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9299" y="2717442"/>
            <a:ext cx="8124712" cy="4140558"/>
          </a:xfrm>
          <a:prstGeom prst="rect">
            <a:avLst/>
          </a:prstGeom>
        </p:spPr>
      </p:pic>
    </p:spTree>
    <p:extLst>
      <p:ext uri="{BB962C8B-B14F-4D97-AF65-F5344CB8AC3E}">
        <p14:creationId xmlns:p14="http://schemas.microsoft.com/office/powerpoint/2010/main" val="364150684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3588</TotalTime>
  <Words>2266</Words>
  <Application>Microsoft Office PowerPoint</Application>
  <PresentationFormat>Widescreen</PresentationFormat>
  <Paragraphs>178</Paragraphs>
  <Slides>53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53</vt:i4>
      </vt:variant>
    </vt:vector>
  </HeadingPairs>
  <TitlesOfParts>
    <vt:vector size="57" baseType="lpstr">
      <vt:lpstr>Arial</vt:lpstr>
      <vt:lpstr>Calibri</vt:lpstr>
      <vt:lpstr>Calibri Light</vt:lpstr>
      <vt:lpstr>Office Theme</vt:lpstr>
      <vt:lpstr>Lesson 8</vt:lpstr>
      <vt:lpstr>PowerPoint Presentation</vt:lpstr>
      <vt:lpstr>What people think Visualization is…</vt:lpstr>
      <vt:lpstr>What Visualization is…</vt:lpstr>
      <vt:lpstr>PowerPoint Presentation</vt:lpstr>
      <vt:lpstr>PowerPoint Presentation</vt:lpstr>
      <vt:lpstr>Bar Charts</vt:lpstr>
      <vt:lpstr>Types of Bar Charts</vt:lpstr>
      <vt:lpstr>Types of Bar Charts</vt:lpstr>
      <vt:lpstr>Types of Bar Charts</vt:lpstr>
      <vt:lpstr>Types of Bar Charts</vt:lpstr>
      <vt:lpstr>Types of Bar Charts</vt:lpstr>
      <vt:lpstr>Whats wrong with this Bar Chart?</vt:lpstr>
      <vt:lpstr>Whats wrong with this Bar Chart?</vt:lpstr>
      <vt:lpstr>Whats wrong with this Bar Chart? - Correction</vt:lpstr>
      <vt:lpstr>PowerPoint Presentation</vt:lpstr>
      <vt:lpstr>Line Charts</vt:lpstr>
      <vt:lpstr>Line Charts</vt:lpstr>
      <vt:lpstr>Line Charts – Good Practices</vt:lpstr>
      <vt:lpstr>Line Charts – Good Practices</vt:lpstr>
      <vt:lpstr>Line Charts – Good Practices</vt:lpstr>
      <vt:lpstr>PowerPoint Presentation</vt:lpstr>
      <vt:lpstr>PowerPoint Presentation</vt:lpstr>
      <vt:lpstr>PowerPoint Presentation</vt:lpstr>
      <vt:lpstr>PowerPoint Presentation</vt:lpstr>
      <vt:lpstr>PowerPoint Presentation</vt:lpstr>
      <vt:lpstr>PowerPoint Presentation</vt:lpstr>
      <vt:lpstr>Scatter Plots</vt:lpstr>
      <vt:lpstr>Scatter Plots</vt:lpstr>
      <vt:lpstr>Scatter Plots</vt:lpstr>
      <vt:lpstr>PowerPoint Presentation</vt:lpstr>
      <vt:lpstr>Box Plots</vt:lpstr>
      <vt:lpstr>Box Plots - Interpretation</vt:lpstr>
      <vt:lpstr>Box Plots - Interpretation</vt:lpstr>
      <vt:lpstr>PowerPoint Presentation</vt:lpstr>
      <vt:lpstr>Pie Charts</vt:lpstr>
      <vt:lpstr>Pie Charts – The Good</vt:lpstr>
      <vt:lpstr>Pie Charts – The Bad</vt:lpstr>
      <vt:lpstr>Pie Charts – The Ugly</vt:lpstr>
      <vt:lpstr>PowerPoint Presentation</vt:lpstr>
      <vt:lpstr>End of Pie Charts</vt:lpstr>
      <vt:lpstr>End of Pie Charts</vt:lpstr>
      <vt:lpstr>PowerPoint Presentation</vt:lpstr>
      <vt:lpstr>Tree Maps</vt:lpstr>
      <vt:lpstr>Tree Maps</vt:lpstr>
      <vt:lpstr>PowerPoint Presentation</vt:lpstr>
      <vt:lpstr>Heat Maps</vt:lpstr>
      <vt:lpstr>Heat Maps – Other types</vt:lpstr>
      <vt:lpstr>Heat Maps – Other types</vt:lpstr>
      <vt:lpstr>Heat Maps – Other types</vt:lpstr>
      <vt:lpstr>Heat Maps – Other types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8</dc:title>
  <dc:creator>Kush Kulshrestha</dc:creator>
  <cp:lastModifiedBy>Kush Kulshrestha</cp:lastModifiedBy>
  <cp:revision>98</cp:revision>
  <dcterms:created xsi:type="dcterms:W3CDTF">2019-02-03T11:45:57Z</dcterms:created>
  <dcterms:modified xsi:type="dcterms:W3CDTF">2019-02-09T20:36:51Z</dcterms:modified>
</cp:coreProperties>
</file>